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presentation.xml" ContentType="application/vnd.openxmlformats-officedocument.presentationml.presentation.main+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 id="2147483668" r:id="rId2"/>
  </p:sldMasterIdLst>
  <p:notesMasterIdLst>
    <p:notesMasterId r:id="rId51"/>
  </p:notesMasterIdLst>
  <p:sldIdLst>
    <p:sldId id="498" r:id="rId3"/>
    <p:sldId id="499" r:id="rId4"/>
    <p:sldId id="464" r:id="rId5"/>
    <p:sldId id="458" r:id="rId6"/>
    <p:sldId id="459" r:id="rId7"/>
    <p:sldId id="460" r:id="rId8"/>
    <p:sldId id="461" r:id="rId9"/>
    <p:sldId id="462" r:id="rId10"/>
    <p:sldId id="457" r:id="rId11"/>
    <p:sldId id="477" r:id="rId12"/>
    <p:sldId id="501" r:id="rId13"/>
    <p:sldId id="502" r:id="rId14"/>
    <p:sldId id="456" r:id="rId15"/>
    <p:sldId id="465" r:id="rId16"/>
    <p:sldId id="466" r:id="rId17"/>
    <p:sldId id="467" r:id="rId18"/>
    <p:sldId id="468" r:id="rId19"/>
    <p:sldId id="471" r:id="rId20"/>
    <p:sldId id="469" r:id="rId21"/>
    <p:sldId id="472" r:id="rId22"/>
    <p:sldId id="473" r:id="rId23"/>
    <p:sldId id="290" r:id="rId24"/>
    <p:sldId id="474" r:id="rId25"/>
    <p:sldId id="475" r:id="rId26"/>
    <p:sldId id="503" r:id="rId27"/>
    <p:sldId id="504" r:id="rId28"/>
    <p:sldId id="380" r:id="rId29"/>
    <p:sldId id="400" r:id="rId30"/>
    <p:sldId id="397" r:id="rId31"/>
    <p:sldId id="410" r:id="rId32"/>
    <p:sldId id="411" r:id="rId33"/>
    <p:sldId id="412" r:id="rId34"/>
    <p:sldId id="413" r:id="rId35"/>
    <p:sldId id="416" r:id="rId36"/>
    <p:sldId id="417" r:id="rId37"/>
    <p:sldId id="437" r:id="rId38"/>
    <p:sldId id="438" r:id="rId39"/>
    <p:sldId id="439" r:id="rId40"/>
    <p:sldId id="440" r:id="rId41"/>
    <p:sldId id="441" r:id="rId42"/>
    <p:sldId id="442" r:id="rId43"/>
    <p:sldId id="443" r:id="rId44"/>
    <p:sldId id="478" r:id="rId45"/>
    <p:sldId id="479" r:id="rId46"/>
    <p:sldId id="445" r:id="rId47"/>
    <p:sldId id="446" r:id="rId48"/>
    <p:sldId id="447" r:id="rId49"/>
    <p:sldId id="482" r:id="rId50"/>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p:cViewPr varScale="1">
        <p:scale>
          <a:sx n="142" d="100"/>
          <a:sy n="142" d="100"/>
        </p:scale>
        <p:origin x="760" y="17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62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8" Type="http://schemas.openxmlformats.org/officeDocument/2006/relationships/customXml" Target="../customXml/item3.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ustomXml" Target="../customXml/item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ustomXml" Target="../customXml/item2.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E3F2210F-9A10-4066-89BC-48CBB1C75751}" type="datetimeFigureOut">
              <a:rPr lang="en-IN" smtClean="0"/>
              <a:t>18/11/23</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638E6803-199B-4624-B63F-4FE38FBDD267}" type="slidenum">
              <a:rPr lang="en-IN" smtClean="0"/>
              <a:t>‹#›</a:t>
            </a:fld>
            <a:endParaRPr lang="en-IN"/>
          </a:p>
        </p:txBody>
      </p:sp>
    </p:spTree>
    <p:extLst>
      <p:ext uri="{BB962C8B-B14F-4D97-AF65-F5344CB8AC3E}">
        <p14:creationId xmlns:p14="http://schemas.microsoft.com/office/powerpoint/2010/main" val="360948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solidFill>
                  <a:prstClr val="black"/>
                </a:solidFill>
              </a:rPr>
              <a:pPr/>
              <a:t>3</a:t>
            </a:fld>
            <a:endParaRPr lang="en-IN">
              <a:solidFill>
                <a:prstClr val="black"/>
              </a:solidFill>
            </a:endParaRPr>
          </a:p>
        </p:txBody>
      </p:sp>
    </p:spTree>
    <p:extLst>
      <p:ext uri="{BB962C8B-B14F-4D97-AF65-F5344CB8AC3E}">
        <p14:creationId xmlns:p14="http://schemas.microsoft.com/office/powerpoint/2010/main" val="260372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38E6803-199B-4624-B63F-4FE38FBDD267}" type="slidenum">
              <a:rPr lang="en-IN" smtClean="0"/>
              <a:t>47</a:t>
            </a:fld>
            <a:endParaRPr lang="en-IN"/>
          </a:p>
        </p:txBody>
      </p:sp>
    </p:spTree>
    <p:extLst>
      <p:ext uri="{BB962C8B-B14F-4D97-AF65-F5344CB8AC3E}">
        <p14:creationId xmlns:p14="http://schemas.microsoft.com/office/powerpoint/2010/main" val="93254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C94A630-213B-4C45-99DC-08E550612A60}" type="slidenum">
              <a:rPr lang="en-IN" smtClean="0"/>
              <a:t>48</a:t>
            </a:fld>
            <a:endParaRPr lang="en-IN"/>
          </a:p>
        </p:txBody>
      </p:sp>
    </p:spTree>
    <p:extLst>
      <p:ext uri="{BB962C8B-B14F-4D97-AF65-F5344CB8AC3E}">
        <p14:creationId xmlns:p14="http://schemas.microsoft.com/office/powerpoint/2010/main" val="267605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38E6803-199B-4624-B63F-4FE38FBDD267}" type="slidenum">
              <a:rPr lang="en-IN" smtClean="0"/>
              <a:t>4</a:t>
            </a:fld>
            <a:endParaRPr lang="en-IN"/>
          </a:p>
        </p:txBody>
      </p:sp>
    </p:spTree>
    <p:extLst>
      <p:ext uri="{BB962C8B-B14F-4D97-AF65-F5344CB8AC3E}">
        <p14:creationId xmlns:p14="http://schemas.microsoft.com/office/powerpoint/2010/main" val="212985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38E6803-199B-4624-B63F-4FE38FBDD267}" type="slidenum">
              <a:rPr lang="en-IN" smtClean="0"/>
              <a:t>5</a:t>
            </a:fld>
            <a:endParaRPr lang="en-IN"/>
          </a:p>
        </p:txBody>
      </p:sp>
    </p:spTree>
    <p:extLst>
      <p:ext uri="{BB962C8B-B14F-4D97-AF65-F5344CB8AC3E}">
        <p14:creationId xmlns:p14="http://schemas.microsoft.com/office/powerpoint/2010/main" val="2082061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38E6803-199B-4624-B63F-4FE38FBDD267}" type="slidenum">
              <a:rPr lang="en-IN" smtClean="0"/>
              <a:t>6</a:t>
            </a:fld>
            <a:endParaRPr lang="en-IN"/>
          </a:p>
        </p:txBody>
      </p:sp>
    </p:spTree>
    <p:extLst>
      <p:ext uri="{BB962C8B-B14F-4D97-AF65-F5344CB8AC3E}">
        <p14:creationId xmlns:p14="http://schemas.microsoft.com/office/powerpoint/2010/main" val="310000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38E6803-199B-4624-B63F-4FE38FBDD267}" type="slidenum">
              <a:rPr lang="en-IN" smtClean="0"/>
              <a:t>7</a:t>
            </a:fld>
            <a:endParaRPr lang="en-IN"/>
          </a:p>
        </p:txBody>
      </p:sp>
    </p:spTree>
    <p:extLst>
      <p:ext uri="{BB962C8B-B14F-4D97-AF65-F5344CB8AC3E}">
        <p14:creationId xmlns:p14="http://schemas.microsoft.com/office/powerpoint/2010/main" val="3823855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38E6803-199B-4624-B63F-4FE38FBDD267}" type="slidenum">
              <a:rPr lang="en-IN" smtClean="0"/>
              <a:t>8</a:t>
            </a:fld>
            <a:endParaRPr lang="en-IN"/>
          </a:p>
        </p:txBody>
      </p:sp>
    </p:spTree>
    <p:extLst>
      <p:ext uri="{BB962C8B-B14F-4D97-AF65-F5344CB8AC3E}">
        <p14:creationId xmlns:p14="http://schemas.microsoft.com/office/powerpoint/2010/main" val="3882099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38E6803-199B-4624-B63F-4FE38FBDD267}" type="slidenum">
              <a:rPr lang="en-IN" smtClean="0"/>
              <a:t>9</a:t>
            </a:fld>
            <a:endParaRPr lang="en-IN"/>
          </a:p>
        </p:txBody>
      </p:sp>
    </p:spTree>
    <p:extLst>
      <p:ext uri="{BB962C8B-B14F-4D97-AF65-F5344CB8AC3E}">
        <p14:creationId xmlns:p14="http://schemas.microsoft.com/office/powerpoint/2010/main" val="1855659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C94A630-213B-4C45-99DC-08E550612A60}" type="slidenum">
              <a:rPr lang="en-IN" smtClean="0"/>
              <a:t>10</a:t>
            </a:fld>
            <a:endParaRPr lang="en-IN"/>
          </a:p>
        </p:txBody>
      </p:sp>
    </p:spTree>
    <p:extLst>
      <p:ext uri="{BB962C8B-B14F-4D97-AF65-F5344CB8AC3E}">
        <p14:creationId xmlns:p14="http://schemas.microsoft.com/office/powerpoint/2010/main" val="235495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solidFill>
                  <a:prstClr val="black"/>
                </a:solidFill>
              </a:rPr>
              <a:pPr/>
              <a:t>13</a:t>
            </a:fld>
            <a:endParaRPr lang="en-IN">
              <a:solidFill>
                <a:prstClr val="black"/>
              </a:solidFill>
            </a:endParaRPr>
          </a:p>
        </p:txBody>
      </p:sp>
    </p:spTree>
    <p:extLst>
      <p:ext uri="{BB962C8B-B14F-4D97-AF65-F5344CB8AC3E}">
        <p14:creationId xmlns:p14="http://schemas.microsoft.com/office/powerpoint/2010/main" val="270331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1667742"/>
            <a:ext cx="2017786" cy="2047008"/>
          </a:xfrm>
          <a:prstGeom prst="rect">
            <a:avLst/>
          </a:prstGeom>
        </p:spPr>
      </p:pic>
      <p:sp>
        <p:nvSpPr>
          <p:cNvPr id="2" name="Title 1"/>
          <p:cNvSpPr>
            <a:spLocks noGrp="1"/>
          </p:cNvSpPr>
          <p:nvPr>
            <p:ph type="title"/>
          </p:nvPr>
        </p:nvSpPr>
        <p:spPr>
          <a:xfrm>
            <a:off x="623888" y="1282304"/>
            <a:ext cx="7886700" cy="2139553"/>
          </a:xfrm>
        </p:spPr>
        <p:txBody>
          <a:bodyPr anchor="b">
            <a:normAutofit/>
          </a:bodyPr>
          <a:lstStyle>
            <a:lvl1pPr algn="r">
              <a:defRPr sz="405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lgn="r">
              <a:buNone/>
              <a:defRPr sz="1800" b="0" i="0">
                <a:solidFill>
                  <a:schemeClr val="tx1">
                    <a:tint val="75000"/>
                  </a:schemeClr>
                </a:solidFill>
                <a:latin typeface="Helvetica Light"/>
                <a:cs typeface="Helvetica Ligh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113065"/>
            <a:ext cx="9144000" cy="30435"/>
          </a:xfrm>
          <a:prstGeom prst="rect">
            <a:avLst/>
          </a:prstGeom>
        </p:spPr>
      </p:pic>
    </p:spTree>
    <p:extLst>
      <p:ext uri="{BB962C8B-B14F-4D97-AF65-F5344CB8AC3E}">
        <p14:creationId xmlns:p14="http://schemas.microsoft.com/office/powerpoint/2010/main" val="418502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8FCFD15-45C7-5D0F-0914-2A89FFBA2555}"/>
              </a:ext>
            </a:extLst>
          </p:cNvPr>
          <p:cNvSpPr/>
          <p:nvPr userDrawn="1"/>
        </p:nvSpPr>
        <p:spPr>
          <a:xfrm>
            <a:off x="0" y="3211116"/>
            <a:ext cx="9144000" cy="19323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4" name="Picture 8" descr="Picture 7.png">
            <a:extLst>
              <a:ext uri="{FF2B5EF4-FFF2-40B4-BE49-F238E27FC236}">
                <a16:creationId xmlns:a16="http://schemas.microsoft.com/office/drawing/2014/main"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1" y="0"/>
            <a:ext cx="219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4487A8-CFC5-A53B-78A1-82E94FEA9730}"/>
              </a:ext>
            </a:extLst>
          </p:cNvPr>
          <p:cNvSpPr/>
          <p:nvPr userDrawn="1"/>
        </p:nvSpPr>
        <p:spPr>
          <a:xfrm>
            <a:off x="2882900" y="5081588"/>
            <a:ext cx="2895600" cy="5715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5">
            <a:extLst>
              <a:ext uri="{FF2B5EF4-FFF2-40B4-BE49-F238E27FC236}">
                <a16:creationId xmlns:a16="http://schemas.microsoft.com/office/drawing/2014/main" id="{F87091E3-5640-3ED0-685B-A74EC3B69E4D}"/>
              </a:ext>
            </a:extLst>
          </p:cNvPr>
          <p:cNvSpPr/>
          <p:nvPr userDrawn="1"/>
        </p:nvSpPr>
        <p:spPr>
          <a:xfrm>
            <a:off x="-12700" y="5081588"/>
            <a:ext cx="2895600" cy="5715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a:extLst>
              <a:ext uri="{FF2B5EF4-FFF2-40B4-BE49-F238E27FC236}">
                <a16:creationId xmlns:a16="http://schemas.microsoft.com/office/drawing/2014/main" id="{C478C882-6981-E2E1-4C2E-2F0E727DE248}"/>
              </a:ext>
            </a:extLst>
          </p:cNvPr>
          <p:cNvSpPr/>
          <p:nvPr userDrawn="1"/>
        </p:nvSpPr>
        <p:spPr>
          <a:xfrm>
            <a:off x="5778500" y="5081588"/>
            <a:ext cx="2895600" cy="571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F930D992-5DE6-8CBF-5464-AE793FEEF7CC}"/>
              </a:ext>
            </a:extLst>
          </p:cNvPr>
          <p:cNvSpPr txBox="1"/>
          <p:nvPr userDrawn="1"/>
        </p:nvSpPr>
        <p:spPr>
          <a:xfrm>
            <a:off x="6858000" y="571500"/>
            <a:ext cx="2209800" cy="427040"/>
          </a:xfrm>
          <a:prstGeom prst="rect">
            <a:avLst/>
          </a:prstGeom>
          <a:noFill/>
        </p:spPr>
        <p:txBody>
          <a:bodyPr>
            <a:spAutoFit/>
          </a:bodyPr>
          <a:lstStyle/>
          <a:p>
            <a:pPr algn="ctr" fontAlgn="auto">
              <a:spcBef>
                <a:spcPts val="0"/>
              </a:spcBef>
              <a:spcAft>
                <a:spcPts val="0"/>
              </a:spcAft>
              <a:defRPr/>
            </a:pP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
        <p:nvSpPr>
          <p:cNvPr id="9" name="TextBox 8">
            <a:extLst>
              <a:ext uri="{FF2B5EF4-FFF2-40B4-BE49-F238E27FC236}">
                <a16:creationId xmlns:a16="http://schemas.microsoft.com/office/drawing/2014/main" id="{19389F12-0C58-1376-EE5F-4A0DBF73827E}"/>
              </a:ext>
            </a:extLst>
          </p:cNvPr>
          <p:cNvSpPr txBox="1"/>
          <p:nvPr userDrawn="1"/>
        </p:nvSpPr>
        <p:spPr>
          <a:xfrm>
            <a:off x="7086600" y="878682"/>
            <a:ext cx="1905000" cy="230832"/>
          </a:xfrm>
          <a:prstGeom prst="rect">
            <a:avLst/>
          </a:prstGeom>
          <a:noFill/>
        </p:spPr>
        <p:txBody>
          <a:bodyPr>
            <a:spAutoFit/>
          </a:bodyPr>
          <a:lstStyle/>
          <a:p>
            <a:pPr fontAlgn="auto">
              <a:spcBef>
                <a:spcPts val="0"/>
              </a:spcBef>
              <a:spcAft>
                <a:spcPts val="0"/>
              </a:spcAft>
              <a:defRPr/>
            </a:pPr>
            <a:r>
              <a:rPr lang="en-US" sz="9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3486150"/>
            <a:ext cx="8458200" cy="120015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65448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AE2E4E-D314-B345-483F-F9A4E64F97A5}"/>
              </a:ext>
            </a:extLst>
          </p:cNvPr>
          <p:cNvSpPr/>
          <p:nvPr userDrawn="1"/>
        </p:nvSpPr>
        <p:spPr>
          <a:xfrm>
            <a:off x="0" y="2514600"/>
            <a:ext cx="8686800" cy="20574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latin typeface="Arial" pitchFamily="34" charset="0"/>
              <a:cs typeface="Arial" pitchFamily="34" charset="0"/>
            </a:endParaRPr>
          </a:p>
        </p:txBody>
      </p:sp>
      <p:sp>
        <p:nvSpPr>
          <p:cNvPr id="4" name="Rectangle 3">
            <a:extLst>
              <a:ext uri="{FF2B5EF4-FFF2-40B4-BE49-F238E27FC236}">
                <a16:creationId xmlns:a16="http://schemas.microsoft.com/office/drawing/2014/main" id="{DB5D2E16-658A-5922-0053-846386FC7098}"/>
              </a:ext>
            </a:extLst>
          </p:cNvPr>
          <p:cNvSpPr/>
          <p:nvPr userDrawn="1"/>
        </p:nvSpPr>
        <p:spPr>
          <a:xfrm>
            <a:off x="2895600" y="4572000"/>
            <a:ext cx="2895600" cy="5715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Rectangle 4">
            <a:extLst>
              <a:ext uri="{FF2B5EF4-FFF2-40B4-BE49-F238E27FC236}">
                <a16:creationId xmlns:a16="http://schemas.microsoft.com/office/drawing/2014/main" id="{7B73FA41-1061-8D23-3A60-0E62820A88D8}"/>
              </a:ext>
            </a:extLst>
          </p:cNvPr>
          <p:cNvSpPr/>
          <p:nvPr userDrawn="1"/>
        </p:nvSpPr>
        <p:spPr>
          <a:xfrm>
            <a:off x="0" y="4572000"/>
            <a:ext cx="2895600" cy="5715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5">
            <a:extLst>
              <a:ext uri="{FF2B5EF4-FFF2-40B4-BE49-F238E27FC236}">
                <a16:creationId xmlns:a16="http://schemas.microsoft.com/office/drawing/2014/main" id="{FD009F50-EF9B-0D8A-1E21-4736D89BFF7B}"/>
              </a:ext>
            </a:extLst>
          </p:cNvPr>
          <p:cNvSpPr/>
          <p:nvPr userDrawn="1"/>
        </p:nvSpPr>
        <p:spPr>
          <a:xfrm>
            <a:off x="5791200" y="4572000"/>
            <a:ext cx="2895600" cy="571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8" name="Picture 10" descr="BITS_university_logo_whitevert.png">
            <a:extLst>
              <a:ext uri="{FF2B5EF4-FFF2-40B4-BE49-F238E27FC236}">
                <a16:creationId xmlns:a16="http://schemas.microsoft.com/office/drawing/2014/main" id="{B1733975-60A2-7749-2051-EC29D6091CF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2514601"/>
            <a:ext cx="2057400" cy="148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11565DD-25D1-68AA-4450-E2F9B178C424}"/>
              </a:ext>
            </a:extLst>
          </p:cNvPr>
          <p:cNvSpPr txBox="1"/>
          <p:nvPr userDrawn="1"/>
        </p:nvSpPr>
        <p:spPr>
          <a:xfrm>
            <a:off x="-76200" y="3943350"/>
            <a:ext cx="2209800" cy="427040"/>
          </a:xfrm>
          <a:prstGeom prst="rect">
            <a:avLst/>
          </a:prstGeom>
          <a:noFill/>
        </p:spPr>
        <p:txBody>
          <a:bodyPr>
            <a:spAutoFit/>
          </a:bodyPr>
          <a:lstStyle/>
          <a:p>
            <a:pPr algn="ctr" fontAlgn="auto">
              <a:spcBef>
                <a:spcPts val="0"/>
              </a:spcBef>
              <a:spcAft>
                <a:spcPts val="0"/>
              </a:spcAft>
              <a:defRPr/>
            </a:pP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
        <p:nvSpPr>
          <p:cNvPr id="10" name="TextBox 9">
            <a:extLst>
              <a:ext uri="{FF2B5EF4-FFF2-40B4-BE49-F238E27FC236}">
                <a16:creationId xmlns:a16="http://schemas.microsoft.com/office/drawing/2014/main" id="{A4E5F3AD-CB18-3D48-91BD-C472ABD3E83F}"/>
              </a:ext>
            </a:extLst>
          </p:cNvPr>
          <p:cNvSpPr txBox="1"/>
          <p:nvPr userDrawn="1"/>
        </p:nvSpPr>
        <p:spPr>
          <a:xfrm>
            <a:off x="152400" y="4250532"/>
            <a:ext cx="1905000" cy="230832"/>
          </a:xfrm>
          <a:prstGeom prst="rect">
            <a:avLst/>
          </a:prstGeom>
          <a:noFill/>
        </p:spPr>
        <p:txBody>
          <a:bodyPr>
            <a:spAutoFit/>
          </a:bodyPr>
          <a:lstStyle/>
          <a:p>
            <a:pPr fontAlgn="auto">
              <a:spcBef>
                <a:spcPts val="0"/>
              </a:spcBef>
              <a:spcAft>
                <a:spcPts val="0"/>
              </a:spcAft>
              <a:defRPr/>
            </a:pPr>
            <a:r>
              <a:rPr lang="en-US" sz="9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4057650"/>
            <a:ext cx="6019800" cy="40005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2857500"/>
            <a:ext cx="6019800" cy="1143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755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1667742"/>
            <a:ext cx="2017786" cy="204700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113065"/>
            <a:ext cx="9144000" cy="30435"/>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0427"/>
            <a:ext cx="8001000" cy="573273"/>
          </a:xfrm>
          <a:prstGeom prst="rect">
            <a:avLst/>
          </a:prstGeom>
        </p:spPr>
      </p:pic>
      <p:sp>
        <p:nvSpPr>
          <p:cNvPr id="2" name="Title 1"/>
          <p:cNvSpPr>
            <a:spLocks noGrp="1"/>
          </p:cNvSpPr>
          <p:nvPr>
            <p:ph type="title"/>
          </p:nvPr>
        </p:nvSpPr>
        <p:spPr>
          <a:xfrm>
            <a:off x="628650" y="120427"/>
            <a:ext cx="6991350" cy="573273"/>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200151"/>
            <a:ext cx="7620000" cy="2046685"/>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857251"/>
            <a:ext cx="8397717" cy="296465"/>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197004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44591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509148"/>
      </p:ext>
    </p:extLst>
  </p:cSld>
  <p:clrMap bg1="lt1" tx1="dk1" bg2="lt2" tx2="dk2" accent1="accent1" accent2="accent2" accent3="accent3" accent4="accent4" accent5="accent5" accent6="accent6" hlink="hlink" folHlink="folHlink"/>
  <p:sldLayoutIdLst>
    <p:sldLayoutId id="2147483669" r:id="rId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arxiv.org/pdf/1908.09635.pdf"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Simpson's_paradox" TargetMode="External"/><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dvances.sciencemag.org/content/advances/4/1/eaao5580.full.pdf" TargetMode="External"/><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pnas.org/content/pnas/115/16/E3635.full.pdf" TargetMode="External"/><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www.pnas.org/content/pnas/115/16/E3635.full.pd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 Id="rId5" Type="http://schemas.openxmlformats.org/officeDocument/2006/relationships/image" Target="../media/image35.jpg"/><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4.xml"/><Relationship Id="rId5" Type="http://schemas.openxmlformats.org/officeDocument/2006/relationships/image" Target="../media/image41.jpg"/><Relationship Id="rId4" Type="http://schemas.openxmlformats.org/officeDocument/2006/relationships/image" Target="../media/image40.jp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4.jpg"/><Relationship Id="rId7" Type="http://schemas.openxmlformats.org/officeDocument/2006/relationships/image" Target="../media/image47.jp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37.jpg"/><Relationship Id="rId9" Type="http://schemas.openxmlformats.org/officeDocument/2006/relationships/image" Target="../media/image49.jp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4.xml"/><Relationship Id="rId6" Type="http://schemas.openxmlformats.org/officeDocument/2006/relationships/hyperlink" Target="https://soph.info/2018/11/08/mnist-history/" TargetMode="External"/><Relationship Id="rId5" Type="http://schemas.openxmlformats.org/officeDocument/2006/relationships/hyperlink" Target="http://yann.lecun.com/exdb/mnist/" TargetMode="External"/><Relationship Id="rId4" Type="http://schemas.openxmlformats.org/officeDocument/2006/relationships/image" Target="../media/image52.jpg"/></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researchgate.net/profile/Natalia_Diaz_Rodriguez/publication/336734529_Explainable_Artificial_Intelligence_XAI_Concepts_Taxonomies_Opportunities_and_Challenges_toward_Responsible_AI/links/5db31c5ca6fdccc99d9cf948/Explainable-Artificial-Intelligence-XAI-Concepts-Taxonomies-Opportunities-and-Challenges-toward-Responsible-AI.pdf"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EB8856-14D9-598A-5A93-8EB1F1E16620}"/>
              </a:ext>
            </a:extLst>
          </p:cNvPr>
          <p:cNvSpPr>
            <a:spLocks noGrp="1"/>
          </p:cNvSpPr>
          <p:nvPr>
            <p:ph type="title"/>
          </p:nvPr>
        </p:nvSpPr>
        <p:spPr/>
        <p:txBody>
          <a:bodyPr/>
          <a:lstStyle/>
          <a:p>
            <a:pPr>
              <a:defRPr/>
            </a:pPr>
            <a:r>
              <a:rPr lang="en-US" dirty="0" err="1"/>
              <a:t>FAccT</a:t>
            </a:r>
            <a:r>
              <a:rPr lang="en-US" dirty="0"/>
              <a:t> Machine Learning</a:t>
            </a:r>
          </a:p>
        </p:txBody>
      </p:sp>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Tree>
    <p:extLst>
      <p:ext uri="{BB962C8B-B14F-4D97-AF65-F5344CB8AC3E}">
        <p14:creationId xmlns:p14="http://schemas.microsoft.com/office/powerpoint/2010/main" val="1561543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743201"/>
            <a:ext cx="7886700" cy="678656"/>
          </a:xfrm>
        </p:spPr>
        <p:txBody>
          <a:bodyPr/>
          <a:lstStyle/>
          <a:p>
            <a:r>
              <a:rPr lang="en-US" dirty="0"/>
              <a:t>Thank You!</a:t>
            </a:r>
          </a:p>
        </p:txBody>
      </p:sp>
      <p:sp>
        <p:nvSpPr>
          <p:cNvPr id="3" name="Text Placeholder 2"/>
          <p:cNvSpPr>
            <a:spLocks noGrp="1"/>
          </p:cNvSpPr>
          <p:nvPr>
            <p:ph type="body" idx="1"/>
          </p:nvPr>
        </p:nvSpPr>
        <p:spPr>
          <a:xfrm>
            <a:off x="623888" y="3904060"/>
            <a:ext cx="7886700" cy="1125140"/>
          </a:xfrm>
        </p:spPr>
        <p:txBody>
          <a:bodyPr/>
          <a:lstStyle/>
          <a:p>
            <a:r>
              <a:rPr lang="en-US" dirty="0"/>
              <a:t>In our next session: Fairness and Bias</a:t>
            </a:r>
          </a:p>
        </p:txBody>
      </p:sp>
    </p:spTree>
    <p:extLst>
      <p:ext uri="{BB962C8B-B14F-4D97-AF65-F5344CB8AC3E}">
        <p14:creationId xmlns:p14="http://schemas.microsoft.com/office/powerpoint/2010/main" val="419579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EB8856-14D9-598A-5A93-8EB1F1E16620}"/>
              </a:ext>
            </a:extLst>
          </p:cNvPr>
          <p:cNvSpPr>
            <a:spLocks noGrp="1"/>
          </p:cNvSpPr>
          <p:nvPr>
            <p:ph type="title"/>
          </p:nvPr>
        </p:nvSpPr>
        <p:spPr/>
        <p:txBody>
          <a:bodyPr/>
          <a:lstStyle/>
          <a:p>
            <a:pPr>
              <a:defRPr/>
            </a:pPr>
            <a:r>
              <a:rPr lang="en-US" dirty="0"/>
              <a:t>Fairness and Bias</a:t>
            </a:r>
          </a:p>
        </p:txBody>
      </p:sp>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Tree>
    <p:extLst>
      <p:ext uri="{BB962C8B-B14F-4D97-AF65-F5344CB8AC3E}">
        <p14:creationId xmlns:p14="http://schemas.microsoft.com/office/powerpoint/2010/main" val="2518333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IN" b="1" dirty="0">
                <a:solidFill>
                  <a:srgbClr val="00000A"/>
                </a:solidFill>
                <a:effectLst/>
                <a:ea typeface="Calibri" panose="020F0502020204030204" pitchFamily="34" charset="0"/>
              </a:rPr>
              <a:t>SE ZG568/SS ZG568</a:t>
            </a:r>
            <a:r>
              <a:rPr lang="en-IN" dirty="0">
                <a:effectLst/>
              </a:rPr>
              <a:t> </a:t>
            </a:r>
            <a:r>
              <a:rPr lang="en-US" dirty="0"/>
              <a:t>, </a:t>
            </a:r>
            <a:r>
              <a:rPr lang="en-IN" b="1" dirty="0">
                <a:solidFill>
                  <a:srgbClr val="00000A"/>
                </a:solidFill>
                <a:effectLst/>
                <a:ea typeface="Calibri" panose="020F0502020204030204" pitchFamily="34" charset="0"/>
              </a:rPr>
              <a:t>Applied Machine Learning</a:t>
            </a:r>
            <a:endParaRPr lang="en-US" dirty="0"/>
          </a:p>
          <a:p>
            <a:pPr eaLnBrk="1" hangingPunct="1">
              <a:spcBef>
                <a:spcPct val="0"/>
              </a:spcBef>
              <a:buFont typeface="Arial" charset="0"/>
              <a:buNone/>
              <a:defRPr/>
            </a:pPr>
            <a:r>
              <a:rPr lang="en-US" dirty="0">
                <a:latin typeface="Arial" charset="0"/>
                <a:cs typeface="Arial" charset="0"/>
              </a:rPr>
              <a:t>Lecture No.10.2- Module 10</a:t>
            </a:r>
          </a:p>
        </p:txBody>
      </p:sp>
    </p:spTree>
    <p:extLst>
      <p:ext uri="{BB962C8B-B14F-4D97-AF65-F5344CB8AC3E}">
        <p14:creationId xmlns:p14="http://schemas.microsoft.com/office/powerpoint/2010/main" val="2934976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 This Session</a:t>
            </a:r>
          </a:p>
        </p:txBody>
      </p:sp>
      <p:sp>
        <p:nvSpPr>
          <p:cNvPr id="3" name="Text Placeholder 2"/>
          <p:cNvSpPr>
            <a:spLocks noGrp="1"/>
          </p:cNvSpPr>
          <p:nvPr>
            <p:ph type="body" sz="quarter" idx="13"/>
          </p:nvPr>
        </p:nvSpPr>
        <p:spPr/>
        <p:txBody>
          <a:bodyPr>
            <a:normAutofit/>
          </a:bodyPr>
          <a:lstStyle/>
          <a:p>
            <a:r>
              <a:rPr lang="en-IN" dirty="0"/>
              <a:t>Sources of Bias</a:t>
            </a:r>
          </a:p>
          <a:p>
            <a:r>
              <a:rPr lang="en-IN" dirty="0"/>
              <a:t>Real World Examples</a:t>
            </a:r>
          </a:p>
          <a:p>
            <a:r>
              <a:rPr lang="en-IN" dirty="0"/>
              <a:t>Sensitive Features</a:t>
            </a:r>
          </a:p>
          <a:p>
            <a:r>
              <a:rPr lang="en-IN" dirty="0"/>
              <a:t>Fairness Criteria</a:t>
            </a:r>
          </a:p>
          <a:p>
            <a:r>
              <a:rPr lang="en-IN" dirty="0"/>
              <a:t>Fairness Preserving Regularization</a:t>
            </a:r>
          </a:p>
        </p:txBody>
      </p:sp>
      <p:sp>
        <p:nvSpPr>
          <p:cNvPr id="4" name="Text Placeholder 3"/>
          <p:cNvSpPr>
            <a:spLocks noGrp="1"/>
          </p:cNvSpPr>
          <p:nvPr>
            <p:ph type="body" sz="quarter" idx="14"/>
          </p:nvPr>
        </p:nvSpPr>
        <p:spPr/>
        <p:txBody>
          <a:bodyPr>
            <a:normAutofit lnSpcReduction="10000"/>
          </a:bodyPr>
          <a:lstStyle/>
          <a:p>
            <a:endParaRPr lang="en-IN"/>
          </a:p>
        </p:txBody>
      </p:sp>
    </p:spTree>
    <p:extLst>
      <p:ext uri="{BB962C8B-B14F-4D97-AF65-F5344CB8AC3E}">
        <p14:creationId xmlns:p14="http://schemas.microsoft.com/office/powerpoint/2010/main" val="1353550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Fairness</a:t>
            </a:r>
          </a:p>
        </p:txBody>
      </p:sp>
      <p:sp>
        <p:nvSpPr>
          <p:cNvPr id="3" name="Text Placeholder 2"/>
          <p:cNvSpPr>
            <a:spLocks noGrp="1"/>
          </p:cNvSpPr>
          <p:nvPr>
            <p:ph type="body" sz="quarter" idx="13"/>
          </p:nvPr>
        </p:nvSpPr>
        <p:spPr/>
        <p:txBody>
          <a:bodyPr>
            <a:normAutofit/>
          </a:bodyPr>
          <a:lstStyle/>
          <a:p>
            <a:pPr marL="379095" indent="-367030">
              <a:lnSpc>
                <a:spcPct val="100000"/>
              </a:lnSpc>
              <a:spcBef>
                <a:spcPts val="525"/>
              </a:spcBef>
              <a:tabLst>
                <a:tab pos="379095" algn="l"/>
                <a:tab pos="379730" algn="l"/>
              </a:tabLst>
            </a:pPr>
            <a:r>
              <a:rPr lang="en-US" sz="1800" spc="-5" dirty="0">
                <a:latin typeface="Helvetica" panose="020B0604020202020204" pitchFamily="34" charset="0"/>
                <a:cs typeface="Helvetica" panose="020B0604020202020204" pitchFamily="34" charset="0"/>
              </a:rPr>
              <a:t>What is</a:t>
            </a:r>
            <a:r>
              <a:rPr lang="en-US" sz="1800" spc="-10" dirty="0">
                <a:latin typeface="Helvetica" panose="020B0604020202020204" pitchFamily="34" charset="0"/>
                <a:cs typeface="Helvetica" panose="020B0604020202020204" pitchFamily="34" charset="0"/>
              </a:rPr>
              <a:t> </a:t>
            </a:r>
            <a:r>
              <a:rPr lang="en-US" sz="1800" spc="-5" dirty="0">
                <a:latin typeface="Helvetica" panose="020B0604020202020204" pitchFamily="34" charset="0"/>
                <a:cs typeface="Helvetica" panose="020B0604020202020204" pitchFamily="34" charset="0"/>
              </a:rPr>
              <a:t>Fairness?</a:t>
            </a:r>
            <a:endParaRPr lang="en-US" sz="1800" dirty="0">
              <a:latin typeface="Helvetica" panose="020B0604020202020204" pitchFamily="34" charset="0"/>
              <a:cs typeface="Helvetica" panose="020B0604020202020204" pitchFamily="34" charset="0"/>
            </a:endParaRPr>
          </a:p>
          <a:p>
            <a:pPr marL="721995" lvl="1" indent="-367030">
              <a:lnSpc>
                <a:spcPct val="100000"/>
              </a:lnSpc>
              <a:spcBef>
                <a:spcPts val="525"/>
              </a:spcBef>
              <a:tabLst>
                <a:tab pos="379095" algn="l"/>
                <a:tab pos="379730" algn="l"/>
              </a:tabLst>
            </a:pPr>
            <a:r>
              <a:rPr lang="en-US" sz="1450" spc="-5" dirty="0">
                <a:latin typeface="Helvetica" panose="020B0604020202020204" pitchFamily="34" charset="0"/>
                <a:cs typeface="Helvetica" panose="020B0604020202020204" pitchFamily="34" charset="0"/>
              </a:rPr>
              <a:t>The absence of bias towards an individual or </a:t>
            </a:r>
            <a:r>
              <a:rPr lang="en-US" sz="1450" dirty="0">
                <a:latin typeface="Helvetica" panose="020B0604020202020204" pitchFamily="34" charset="0"/>
                <a:cs typeface="Helvetica" panose="020B0604020202020204" pitchFamily="34" charset="0"/>
              </a:rPr>
              <a:t>a </a:t>
            </a:r>
            <a:r>
              <a:rPr lang="en-US" sz="1450" spc="-5" dirty="0">
                <a:latin typeface="Helvetica" panose="020B0604020202020204" pitchFamily="34" charset="0"/>
                <a:cs typeface="Helvetica" panose="020B0604020202020204" pitchFamily="34" charset="0"/>
              </a:rPr>
              <a:t>group </a:t>
            </a:r>
            <a:r>
              <a:rPr lang="en-US" sz="1450" dirty="0">
                <a:latin typeface="Helvetica" panose="020B0604020202020204" pitchFamily="34" charset="0"/>
                <a:cs typeface="Helvetica" panose="020B0604020202020204" pitchFamily="34" charset="0"/>
              </a:rPr>
              <a:t>(</a:t>
            </a:r>
            <a:r>
              <a:rPr lang="en-US" sz="1450" u="heavy" dirty="0" err="1">
                <a:uFill>
                  <a:solidFill>
                    <a:srgbClr val="0097A7"/>
                  </a:solidFill>
                </a:uFill>
                <a:latin typeface="Helvetica" panose="020B0604020202020204" pitchFamily="34" charset="0"/>
                <a:cs typeface="Helvetica" panose="020B0604020202020204" pitchFamily="34" charset="0"/>
                <a:hlinkClick r:id="rId2"/>
              </a:rPr>
              <a:t>Mehrabi</a:t>
            </a:r>
            <a:r>
              <a:rPr lang="en-US" sz="1450" u="heavy" dirty="0">
                <a:uFill>
                  <a:solidFill>
                    <a:srgbClr val="0097A7"/>
                  </a:solidFill>
                </a:uFill>
                <a:latin typeface="Helvetica" panose="020B0604020202020204" pitchFamily="34" charset="0"/>
                <a:cs typeface="Helvetica" panose="020B0604020202020204" pitchFamily="34" charset="0"/>
                <a:hlinkClick r:id="rId2"/>
              </a:rPr>
              <a:t> </a:t>
            </a:r>
            <a:r>
              <a:rPr lang="en-US" sz="1450" u="heavy" spc="-5" dirty="0">
                <a:uFill>
                  <a:solidFill>
                    <a:srgbClr val="0097A7"/>
                  </a:solidFill>
                </a:uFill>
                <a:latin typeface="Helvetica" panose="020B0604020202020204" pitchFamily="34" charset="0"/>
                <a:cs typeface="Helvetica" panose="020B0604020202020204" pitchFamily="34" charset="0"/>
                <a:hlinkClick r:id="rId2"/>
              </a:rPr>
              <a:t>et al,</a:t>
            </a:r>
            <a:r>
              <a:rPr lang="en-US" sz="1450" u="heavy" spc="-25" dirty="0">
                <a:uFill>
                  <a:solidFill>
                    <a:srgbClr val="0097A7"/>
                  </a:solidFill>
                </a:uFill>
                <a:latin typeface="Helvetica" panose="020B0604020202020204" pitchFamily="34" charset="0"/>
                <a:cs typeface="Helvetica" panose="020B0604020202020204" pitchFamily="34" charset="0"/>
                <a:hlinkClick r:id="rId2"/>
              </a:rPr>
              <a:t> </a:t>
            </a:r>
            <a:r>
              <a:rPr lang="en-US" sz="1450" u="heavy" spc="-5" dirty="0">
                <a:uFill>
                  <a:solidFill>
                    <a:srgbClr val="0097A7"/>
                  </a:solidFill>
                </a:uFill>
                <a:latin typeface="Helvetica" panose="020B0604020202020204" pitchFamily="34" charset="0"/>
                <a:cs typeface="Helvetica" panose="020B0604020202020204" pitchFamily="34" charset="0"/>
                <a:hlinkClick r:id="rId2"/>
              </a:rPr>
              <a:t>2019</a:t>
            </a:r>
            <a:r>
              <a:rPr lang="en-US" sz="1450" spc="-5" dirty="0">
                <a:latin typeface="Helvetica" panose="020B0604020202020204" pitchFamily="34" charset="0"/>
                <a:cs typeface="Helvetica" panose="020B0604020202020204" pitchFamily="34" charset="0"/>
              </a:rPr>
              <a:t>)</a:t>
            </a:r>
            <a:endParaRPr lang="en-US" sz="1450" dirty="0">
              <a:latin typeface="Helvetica" panose="020B0604020202020204" pitchFamily="34" charset="0"/>
              <a:cs typeface="Helvetica" panose="020B0604020202020204" pitchFamily="34" charset="0"/>
            </a:endParaRPr>
          </a:p>
          <a:p>
            <a:pPr marL="379095" indent="-367030">
              <a:lnSpc>
                <a:spcPct val="100000"/>
              </a:lnSpc>
              <a:spcBef>
                <a:spcPts val="525"/>
              </a:spcBef>
              <a:tabLst>
                <a:tab pos="379095" algn="l"/>
                <a:tab pos="379730" algn="l"/>
              </a:tabLst>
            </a:pPr>
            <a:r>
              <a:rPr lang="en-US" sz="1950" spc="-5" dirty="0">
                <a:latin typeface="Helvetica" panose="020B0604020202020204" pitchFamily="34" charset="0"/>
                <a:cs typeface="Helvetica" panose="020B0604020202020204" pitchFamily="34" charset="0"/>
              </a:rPr>
              <a:t>Can </a:t>
            </a:r>
            <a:r>
              <a:rPr lang="en-US" sz="1950" dirty="0">
                <a:latin typeface="Helvetica" panose="020B0604020202020204" pitchFamily="34" charset="0"/>
                <a:cs typeface="Helvetica" panose="020B0604020202020204" pitchFamily="34" charset="0"/>
              </a:rPr>
              <a:t>ML Models</a:t>
            </a:r>
            <a:r>
              <a:rPr lang="en-US" sz="1950" spc="-80" dirty="0">
                <a:latin typeface="Helvetica" panose="020B0604020202020204" pitchFamily="34" charset="0"/>
                <a:cs typeface="Helvetica" panose="020B0604020202020204" pitchFamily="34" charset="0"/>
              </a:rPr>
              <a:t> </a:t>
            </a:r>
            <a:r>
              <a:rPr lang="en-US" sz="1950" spc="-5" dirty="0">
                <a:latin typeface="Helvetica" panose="020B0604020202020204" pitchFamily="34" charset="0"/>
                <a:cs typeface="Helvetica" panose="020B0604020202020204" pitchFamily="34" charset="0"/>
              </a:rPr>
              <a:t>Discriminate?</a:t>
            </a:r>
            <a:endParaRPr lang="en-US" sz="1950" dirty="0">
              <a:latin typeface="Helvetica" panose="020B0604020202020204" pitchFamily="34" charset="0"/>
              <a:cs typeface="Helvetica" panose="020B0604020202020204" pitchFamily="34" charset="0"/>
            </a:endParaRPr>
          </a:p>
          <a:p>
            <a:pPr marL="721995" lvl="1" indent="-367030">
              <a:lnSpc>
                <a:spcPct val="100000"/>
              </a:lnSpc>
              <a:spcBef>
                <a:spcPts val="525"/>
              </a:spcBef>
              <a:tabLst>
                <a:tab pos="379095" algn="l"/>
                <a:tab pos="379730" algn="l"/>
              </a:tabLst>
            </a:pPr>
            <a:r>
              <a:rPr lang="en-US" sz="1450" spc="-5" dirty="0">
                <a:latin typeface="Helvetica" panose="020B0604020202020204" pitchFamily="34" charset="0"/>
                <a:cs typeface="Helvetica" panose="020B0604020202020204" pitchFamily="34" charset="0"/>
              </a:rPr>
              <a:t>Aren't </a:t>
            </a:r>
            <a:r>
              <a:rPr lang="en-US" sz="1450" dirty="0">
                <a:latin typeface="Helvetica" panose="020B0604020202020204" pitchFamily="34" charset="0"/>
                <a:cs typeface="Helvetica" panose="020B0604020202020204" pitchFamily="34" charset="0"/>
              </a:rPr>
              <a:t>machines </a:t>
            </a:r>
            <a:r>
              <a:rPr lang="en-US" sz="1450" spc="-5" dirty="0">
                <a:latin typeface="Helvetica" panose="020B0604020202020204" pitchFamily="34" charset="0"/>
                <a:cs typeface="Helvetica" panose="020B0604020202020204" pitchFamily="34" charset="0"/>
              </a:rPr>
              <a:t>just follow human's</a:t>
            </a:r>
            <a:r>
              <a:rPr lang="en-US" sz="1450" spc="-20" dirty="0">
                <a:latin typeface="Helvetica" panose="020B0604020202020204" pitchFamily="34" charset="0"/>
                <a:cs typeface="Helvetica" panose="020B0604020202020204" pitchFamily="34" charset="0"/>
              </a:rPr>
              <a:t> </a:t>
            </a:r>
            <a:r>
              <a:rPr lang="en-US" sz="1450" spc="-5" dirty="0">
                <a:latin typeface="Helvetica" panose="020B0604020202020204" pitchFamily="34" charset="0"/>
                <a:cs typeface="Helvetica" panose="020B0604020202020204" pitchFamily="34" charset="0"/>
              </a:rPr>
              <a:t>instructions?</a:t>
            </a:r>
            <a:endParaRPr lang="en-US" sz="1450" dirty="0">
              <a:latin typeface="Helvetica" panose="020B0604020202020204" pitchFamily="34" charset="0"/>
              <a:cs typeface="Helvetica" panose="020B0604020202020204" pitchFamily="34" charset="0"/>
            </a:endParaRPr>
          </a:p>
          <a:p>
            <a:pPr marL="721995" lvl="1" indent="-367030">
              <a:lnSpc>
                <a:spcPct val="100000"/>
              </a:lnSpc>
              <a:spcBef>
                <a:spcPts val="525"/>
              </a:spcBef>
              <a:tabLst>
                <a:tab pos="379095" algn="l"/>
                <a:tab pos="379730" algn="l"/>
              </a:tabLst>
            </a:pPr>
            <a:r>
              <a:rPr lang="en-US" sz="1600" dirty="0">
                <a:latin typeface="Helvetica" panose="020B0604020202020204" pitchFamily="34" charset="0"/>
                <a:cs typeface="Helvetica" panose="020B0604020202020204" pitchFamily="34" charset="0"/>
              </a:rPr>
              <a:t>ML models </a:t>
            </a:r>
            <a:r>
              <a:rPr lang="en-US" sz="1600" spc="-5" dirty="0">
                <a:latin typeface="Helvetica" panose="020B0604020202020204" pitchFamily="34" charset="0"/>
                <a:cs typeface="Helvetica" panose="020B0604020202020204" pitchFamily="34" charset="0"/>
              </a:rPr>
              <a:t>approximate patterns in the</a:t>
            </a:r>
            <a:r>
              <a:rPr lang="en-US" sz="1600" spc="-75" dirty="0">
                <a:latin typeface="Helvetica" panose="020B0604020202020204" pitchFamily="34" charset="0"/>
                <a:cs typeface="Helvetica" panose="020B0604020202020204" pitchFamily="34" charset="0"/>
              </a:rPr>
              <a:t> </a:t>
            </a:r>
            <a:r>
              <a:rPr lang="en-US" sz="1600" spc="-5" dirty="0">
                <a:latin typeface="Helvetica" panose="020B0604020202020204" pitchFamily="34" charset="0"/>
                <a:cs typeface="Helvetica" panose="020B0604020202020204" pitchFamily="34" charset="0"/>
              </a:rPr>
              <a:t>data</a:t>
            </a:r>
            <a:endParaRPr lang="en-US" sz="1600" dirty="0">
              <a:latin typeface="Helvetica" panose="020B0604020202020204" pitchFamily="34" charset="0"/>
              <a:cs typeface="Helvetica" panose="020B0604020202020204" pitchFamily="34" charset="0"/>
            </a:endParaRPr>
          </a:p>
          <a:p>
            <a:pPr marL="721995" lvl="1" indent="-367030">
              <a:lnSpc>
                <a:spcPct val="100000"/>
              </a:lnSpc>
              <a:spcBef>
                <a:spcPts val="525"/>
              </a:spcBef>
              <a:tabLst>
                <a:tab pos="379095" algn="l"/>
                <a:tab pos="379730" algn="l"/>
              </a:tabLst>
            </a:pPr>
            <a:r>
              <a:rPr lang="en-US" sz="1600" spc="-5" dirty="0">
                <a:latin typeface="Helvetica" panose="020B0604020202020204" pitchFamily="34" charset="0"/>
                <a:cs typeface="Helvetica" panose="020B0604020202020204" pitchFamily="34" charset="0"/>
              </a:rPr>
              <a:t>Learns/Amplifies biases at the </a:t>
            </a:r>
            <a:r>
              <a:rPr lang="en-US" sz="1600" dirty="0">
                <a:latin typeface="Helvetica" panose="020B0604020202020204" pitchFamily="34" charset="0"/>
                <a:cs typeface="Helvetica" panose="020B0604020202020204" pitchFamily="34" charset="0"/>
              </a:rPr>
              <a:t>same</a:t>
            </a:r>
            <a:r>
              <a:rPr lang="en-US" sz="1600" spc="-15" dirty="0">
                <a:latin typeface="Helvetica" panose="020B0604020202020204" pitchFamily="34" charset="0"/>
                <a:cs typeface="Helvetica" panose="020B0604020202020204" pitchFamily="34" charset="0"/>
              </a:rPr>
              <a:t> </a:t>
            </a:r>
            <a:r>
              <a:rPr lang="en-US" sz="1600" spc="-5" dirty="0">
                <a:latin typeface="Helvetica" panose="020B0604020202020204" pitchFamily="34" charset="0"/>
                <a:cs typeface="Helvetica" panose="020B0604020202020204" pitchFamily="34" charset="0"/>
              </a:rPr>
              <a:t>time</a:t>
            </a:r>
            <a:endParaRPr lang="en-US" sz="1600" dirty="0">
              <a:latin typeface="Helvetica" panose="020B0604020202020204" pitchFamily="34" charset="0"/>
              <a:cs typeface="Helvetica" panose="020B0604020202020204" pitchFamily="34" charset="0"/>
            </a:endParaRPr>
          </a:p>
          <a:p>
            <a:endParaRPr lang="en-IN" dirty="0"/>
          </a:p>
        </p:txBody>
      </p:sp>
      <p:sp>
        <p:nvSpPr>
          <p:cNvPr id="4" name="Text Placeholder 3"/>
          <p:cNvSpPr>
            <a:spLocks noGrp="1"/>
          </p:cNvSpPr>
          <p:nvPr>
            <p:ph type="body" sz="quarter" idx="14"/>
          </p:nvPr>
        </p:nvSpPr>
        <p:spPr/>
        <p:txBody>
          <a:bodyPr>
            <a:normAutofit lnSpcReduction="10000"/>
          </a:bodyPr>
          <a:lstStyle/>
          <a:p>
            <a:endParaRPr lang="en-IN"/>
          </a:p>
        </p:txBody>
      </p:sp>
    </p:spTree>
    <p:extLst>
      <p:ext uri="{BB962C8B-B14F-4D97-AF65-F5344CB8AC3E}">
        <p14:creationId xmlns:p14="http://schemas.microsoft.com/office/powerpoint/2010/main" val="156582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Sensitivity to Data</a:t>
            </a:r>
          </a:p>
        </p:txBody>
      </p:sp>
      <p:sp>
        <p:nvSpPr>
          <p:cNvPr id="4" name="Text Placeholder 3"/>
          <p:cNvSpPr>
            <a:spLocks noGrp="1"/>
          </p:cNvSpPr>
          <p:nvPr>
            <p:ph type="body" sz="quarter" idx="14"/>
          </p:nvPr>
        </p:nvSpPr>
        <p:spPr/>
        <p:txBody>
          <a:bodyPr>
            <a:normAutofit lnSpcReduction="10000"/>
          </a:bodyPr>
          <a:lstStyle/>
          <a:p>
            <a:endParaRPr lang="en-IN"/>
          </a:p>
        </p:txBody>
      </p:sp>
      <p:sp>
        <p:nvSpPr>
          <p:cNvPr id="5" name="object 3"/>
          <p:cNvSpPr/>
          <p:nvPr/>
        </p:nvSpPr>
        <p:spPr>
          <a:xfrm>
            <a:off x="457200" y="1352550"/>
            <a:ext cx="8303912" cy="2684629"/>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914400" y="4095750"/>
            <a:ext cx="3581400" cy="666016"/>
          </a:xfrm>
          <a:prstGeom prst="rect">
            <a:avLst/>
          </a:prstGeom>
        </p:spPr>
        <p:txBody>
          <a:bodyPr vert="horz" wrap="square" lIns="0" tIns="12700" rIns="0" bIns="0" rtlCol="0">
            <a:spAutoFit/>
          </a:bodyPr>
          <a:lstStyle/>
          <a:p>
            <a:pPr marL="12700">
              <a:lnSpc>
                <a:spcPts val="1664"/>
              </a:lnSpc>
              <a:spcBef>
                <a:spcPts val="100"/>
              </a:spcBef>
            </a:pPr>
            <a:r>
              <a:rPr sz="1100" b="1" dirty="0">
                <a:latin typeface="Helvetica" panose="020B0604020202020204" pitchFamily="34" charset="0"/>
                <a:cs typeface="Helvetica" panose="020B0604020202020204" pitchFamily="34" charset="0"/>
              </a:rPr>
              <a:t>red - </a:t>
            </a:r>
            <a:r>
              <a:rPr sz="1100" b="1" spc="-5" dirty="0">
                <a:latin typeface="Helvetica" panose="020B0604020202020204" pitchFamily="34" charset="0"/>
                <a:cs typeface="Helvetica" panose="020B0604020202020204" pitchFamily="34" charset="0"/>
              </a:rPr>
              <a:t>biased</a:t>
            </a:r>
            <a:r>
              <a:rPr sz="1100" b="1" spc="-25" dirty="0">
                <a:latin typeface="Helvetica" panose="020B0604020202020204" pitchFamily="34" charset="0"/>
                <a:cs typeface="Helvetica" panose="020B0604020202020204" pitchFamily="34" charset="0"/>
              </a:rPr>
              <a:t> </a:t>
            </a:r>
            <a:r>
              <a:rPr sz="1100" b="1" dirty="0">
                <a:latin typeface="Helvetica" panose="020B0604020202020204" pitchFamily="34" charset="0"/>
                <a:cs typeface="Helvetica" panose="020B0604020202020204" pitchFamily="34" charset="0"/>
              </a:rPr>
              <a:t>regression</a:t>
            </a:r>
          </a:p>
          <a:p>
            <a:pPr marL="12700" marR="5080">
              <a:lnSpc>
                <a:spcPts val="1650"/>
              </a:lnSpc>
              <a:spcBef>
                <a:spcPts val="65"/>
              </a:spcBef>
            </a:pPr>
            <a:r>
              <a:rPr sz="1100" b="1" spc="-5" dirty="0">
                <a:latin typeface="Helvetica" panose="020B0604020202020204" pitchFamily="34" charset="0"/>
                <a:cs typeface="Helvetica" panose="020B0604020202020204" pitchFamily="34" charset="0"/>
              </a:rPr>
              <a:t>dashed green </a:t>
            </a:r>
            <a:r>
              <a:rPr sz="1100" b="1" dirty="0">
                <a:latin typeface="Helvetica" panose="020B0604020202020204" pitchFamily="34" charset="0"/>
                <a:cs typeface="Helvetica" panose="020B0604020202020204" pitchFamily="34" charset="0"/>
              </a:rPr>
              <a:t>- regression </a:t>
            </a:r>
            <a:r>
              <a:rPr sz="1100" b="1" spc="-5" dirty="0">
                <a:latin typeface="Helvetica" panose="020B0604020202020204" pitchFamily="34" charset="0"/>
                <a:cs typeface="Helvetica" panose="020B0604020202020204" pitchFamily="34" charset="0"/>
              </a:rPr>
              <a:t>for each</a:t>
            </a:r>
            <a:r>
              <a:rPr sz="1100" b="1" spc="-95" dirty="0">
                <a:latin typeface="Helvetica" panose="020B0604020202020204" pitchFamily="34" charset="0"/>
                <a:cs typeface="Helvetica" panose="020B0604020202020204" pitchFamily="34" charset="0"/>
              </a:rPr>
              <a:t> </a:t>
            </a:r>
            <a:r>
              <a:rPr sz="1100" b="1" dirty="0">
                <a:latin typeface="Helvetica" panose="020B0604020202020204" pitchFamily="34" charset="0"/>
                <a:cs typeface="Helvetica" panose="020B0604020202020204" pitchFamily="34" charset="0"/>
              </a:rPr>
              <a:t>subgroup  solid </a:t>
            </a:r>
            <a:r>
              <a:rPr sz="1100" b="1" spc="-5" dirty="0">
                <a:latin typeface="Helvetica" panose="020B0604020202020204" pitchFamily="34" charset="0"/>
                <a:cs typeface="Helvetica" panose="020B0604020202020204" pitchFamily="34" charset="0"/>
              </a:rPr>
              <a:t>green </a:t>
            </a:r>
            <a:r>
              <a:rPr sz="1100" b="1" dirty="0">
                <a:latin typeface="Helvetica" panose="020B0604020202020204" pitchFamily="34" charset="0"/>
                <a:cs typeface="Helvetica" panose="020B0604020202020204" pitchFamily="34" charset="0"/>
              </a:rPr>
              <a:t>- </a:t>
            </a:r>
            <a:r>
              <a:rPr sz="1100" b="1" spc="-5" dirty="0">
                <a:latin typeface="Helvetica" panose="020B0604020202020204" pitchFamily="34" charset="0"/>
                <a:cs typeface="Helvetica" panose="020B0604020202020204" pitchFamily="34" charset="0"/>
              </a:rPr>
              <a:t>unbiased</a:t>
            </a:r>
            <a:r>
              <a:rPr sz="1100" b="1" spc="-35" dirty="0">
                <a:latin typeface="Helvetica" panose="020B0604020202020204" pitchFamily="34" charset="0"/>
                <a:cs typeface="Helvetica" panose="020B0604020202020204" pitchFamily="34" charset="0"/>
              </a:rPr>
              <a:t> </a:t>
            </a:r>
            <a:r>
              <a:rPr sz="1100" b="1" dirty="0">
                <a:latin typeface="Helvetica" panose="020B0604020202020204" pitchFamily="34" charset="0"/>
                <a:cs typeface="Helvetica" panose="020B0604020202020204" pitchFamily="34" charset="0"/>
              </a:rPr>
              <a:t>regression</a:t>
            </a:r>
          </a:p>
        </p:txBody>
      </p:sp>
    </p:spTree>
    <p:extLst>
      <p:ext uri="{BB962C8B-B14F-4D97-AF65-F5344CB8AC3E}">
        <p14:creationId xmlns:p14="http://schemas.microsoft.com/office/powerpoint/2010/main" val="4215577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Simpson’s Paradox</a:t>
            </a:r>
          </a:p>
        </p:txBody>
      </p:sp>
      <p:sp>
        <p:nvSpPr>
          <p:cNvPr id="5" name="object 3"/>
          <p:cNvSpPr/>
          <p:nvPr/>
        </p:nvSpPr>
        <p:spPr>
          <a:xfrm>
            <a:off x="1828800" y="2038350"/>
            <a:ext cx="4683830" cy="2555599"/>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5562600" y="4705350"/>
            <a:ext cx="3239770" cy="193040"/>
          </a:xfrm>
          <a:prstGeom prst="rect">
            <a:avLst/>
          </a:prstGeom>
        </p:spPr>
        <p:txBody>
          <a:bodyPr vert="horz" wrap="square" lIns="0" tIns="12700" rIns="0" bIns="0" rtlCol="0">
            <a:spAutoFit/>
          </a:bodyPr>
          <a:lstStyle/>
          <a:p>
            <a:pPr marL="12700">
              <a:lnSpc>
                <a:spcPct val="100000"/>
              </a:lnSpc>
              <a:spcBef>
                <a:spcPts val="100"/>
              </a:spcBef>
            </a:pPr>
            <a:r>
              <a:rPr sz="1100" u="sng" spc="-5" dirty="0">
                <a:solidFill>
                  <a:srgbClr val="0097A7"/>
                </a:solidFill>
                <a:uFill>
                  <a:solidFill>
                    <a:srgbClr val="0097A7"/>
                  </a:solidFill>
                </a:uFill>
                <a:latin typeface="Arial"/>
                <a:cs typeface="Arial"/>
                <a:hlinkClick r:id="rId3"/>
              </a:rPr>
              <a:t>https://en.wikipedia.org/wiki/Simpson%27s_paradox</a:t>
            </a:r>
            <a:endParaRPr sz="1100" dirty="0">
              <a:latin typeface="Arial"/>
              <a:cs typeface="Arial"/>
            </a:endParaRPr>
          </a:p>
        </p:txBody>
      </p:sp>
      <p:sp>
        <p:nvSpPr>
          <p:cNvPr id="7" name="object 3"/>
          <p:cNvSpPr/>
          <p:nvPr/>
        </p:nvSpPr>
        <p:spPr>
          <a:xfrm>
            <a:off x="1828800" y="895350"/>
            <a:ext cx="4473995" cy="110472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61588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World Example</a:t>
            </a:r>
          </a:p>
        </p:txBody>
      </p:sp>
      <p:sp>
        <p:nvSpPr>
          <p:cNvPr id="5" name="object 3"/>
          <p:cNvSpPr/>
          <p:nvPr/>
        </p:nvSpPr>
        <p:spPr>
          <a:xfrm>
            <a:off x="1676400" y="774967"/>
            <a:ext cx="5562600" cy="423518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31324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800" y="895350"/>
            <a:ext cx="6887610" cy="3986891"/>
          </a:xfrm>
          <a:prstGeom prst="rect">
            <a:avLst/>
          </a:prstGeom>
          <a:blipFill>
            <a:blip r:embed="rId2" cstate="print"/>
            <a:stretch>
              <a:fillRect/>
            </a:stretch>
          </a:blipFill>
        </p:spPr>
        <p:txBody>
          <a:bodyPr wrap="square" lIns="0" tIns="0" rIns="0" bIns="0" rtlCol="0"/>
          <a:lstStyle/>
          <a:p>
            <a:endParaRPr/>
          </a:p>
        </p:txBody>
      </p:sp>
      <p:sp>
        <p:nvSpPr>
          <p:cNvPr id="3" name="Title 2"/>
          <p:cNvSpPr>
            <a:spLocks noGrp="1"/>
          </p:cNvSpPr>
          <p:nvPr>
            <p:ph type="title"/>
          </p:nvPr>
        </p:nvSpPr>
        <p:spPr/>
        <p:txBody>
          <a:bodyPr/>
          <a:lstStyle/>
          <a:p>
            <a:r>
              <a:rPr lang="en-IN" dirty="0"/>
              <a:t>Real World Example</a:t>
            </a:r>
          </a:p>
        </p:txBody>
      </p:sp>
    </p:spTree>
    <p:extLst>
      <p:ext uri="{BB962C8B-B14F-4D97-AF65-F5344CB8AC3E}">
        <p14:creationId xmlns:p14="http://schemas.microsoft.com/office/powerpoint/2010/main" val="210900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World Example</a:t>
            </a:r>
          </a:p>
        </p:txBody>
      </p:sp>
      <p:sp>
        <p:nvSpPr>
          <p:cNvPr id="5" name="object 2"/>
          <p:cNvSpPr/>
          <p:nvPr/>
        </p:nvSpPr>
        <p:spPr>
          <a:xfrm>
            <a:off x="1219200" y="819150"/>
            <a:ext cx="6426385" cy="403591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3315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IN" b="1" dirty="0">
                <a:solidFill>
                  <a:srgbClr val="00000A"/>
                </a:solidFill>
                <a:effectLst/>
                <a:ea typeface="Calibri" panose="020F0502020204030204" pitchFamily="34" charset="0"/>
              </a:rPr>
              <a:t>SE ZG568/SS ZG568</a:t>
            </a:r>
            <a:r>
              <a:rPr lang="en-IN" dirty="0">
                <a:effectLst/>
              </a:rPr>
              <a:t> </a:t>
            </a:r>
            <a:r>
              <a:rPr lang="en-US" dirty="0"/>
              <a:t>, </a:t>
            </a:r>
            <a:r>
              <a:rPr lang="en-IN" b="1" dirty="0">
                <a:solidFill>
                  <a:srgbClr val="00000A"/>
                </a:solidFill>
                <a:effectLst/>
                <a:ea typeface="Calibri" panose="020F0502020204030204" pitchFamily="34" charset="0"/>
              </a:rPr>
              <a:t>Applied Machine Learning</a:t>
            </a:r>
            <a:endParaRPr lang="en-US" dirty="0"/>
          </a:p>
          <a:p>
            <a:pPr eaLnBrk="1" hangingPunct="1">
              <a:spcBef>
                <a:spcPct val="0"/>
              </a:spcBef>
              <a:buFont typeface="Arial" charset="0"/>
              <a:buNone/>
              <a:defRPr/>
            </a:pPr>
            <a:r>
              <a:rPr lang="en-US" dirty="0">
                <a:latin typeface="Arial" charset="0"/>
                <a:cs typeface="Arial" charset="0"/>
              </a:rPr>
              <a:t>Lecture No.10.3- Module 10</a:t>
            </a:r>
          </a:p>
        </p:txBody>
      </p:sp>
    </p:spTree>
    <p:extLst>
      <p:ext uri="{BB962C8B-B14F-4D97-AF65-F5344CB8AC3E}">
        <p14:creationId xmlns:p14="http://schemas.microsoft.com/office/powerpoint/2010/main" val="2672692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Algorithmic Bias</a:t>
            </a:r>
          </a:p>
        </p:txBody>
      </p:sp>
      <p:sp>
        <p:nvSpPr>
          <p:cNvPr id="3" name="Text Placeholder 2"/>
          <p:cNvSpPr>
            <a:spLocks noGrp="1"/>
          </p:cNvSpPr>
          <p:nvPr>
            <p:ph type="body" sz="quarter" idx="13"/>
          </p:nvPr>
        </p:nvSpPr>
        <p:spPr>
          <a:xfrm>
            <a:off x="457200" y="1200151"/>
            <a:ext cx="7620000" cy="990600"/>
          </a:xfrm>
        </p:spPr>
        <p:txBody>
          <a:bodyPr>
            <a:normAutofit/>
          </a:bodyPr>
          <a:lstStyle/>
          <a:p>
            <a:pPr marL="493394" indent="-336550">
              <a:lnSpc>
                <a:spcPct val="100000"/>
              </a:lnSpc>
              <a:spcBef>
                <a:spcPts val="330"/>
              </a:spcBef>
              <a:tabLst>
                <a:tab pos="836294" algn="l"/>
                <a:tab pos="836930" algn="l"/>
              </a:tabLst>
            </a:pPr>
            <a:r>
              <a:rPr lang="en-US" sz="1800" spc="-5" dirty="0">
                <a:latin typeface="Helvetica" panose="020B0604020202020204" pitchFamily="34" charset="0"/>
                <a:cs typeface="Helvetica" panose="020B0604020202020204" pitchFamily="34" charset="0"/>
              </a:rPr>
              <a:t>Assess </a:t>
            </a:r>
            <a:r>
              <a:rPr lang="en-US" sz="1800" dirty="0">
                <a:latin typeface="Helvetica" panose="020B0604020202020204" pitchFamily="34" charset="0"/>
                <a:cs typeface="Helvetica" panose="020B0604020202020204" pitchFamily="34" charset="0"/>
              </a:rPr>
              <a:t>more </a:t>
            </a:r>
            <a:r>
              <a:rPr lang="en-US" sz="1800" spc="-5" dirty="0">
                <a:latin typeface="Helvetica" panose="020B0604020202020204" pitchFamily="34" charset="0"/>
                <a:cs typeface="Helvetica" panose="020B0604020202020204" pitchFamily="34" charset="0"/>
              </a:rPr>
              <a:t>than </a:t>
            </a:r>
            <a:r>
              <a:rPr lang="en-US" sz="1800" dirty="0">
                <a:latin typeface="Helvetica" panose="020B0604020202020204" pitchFamily="34" charset="0"/>
                <a:cs typeface="Helvetica" panose="020B0604020202020204" pitchFamily="34" charset="0"/>
              </a:rPr>
              <a:t>1 million </a:t>
            </a:r>
            <a:r>
              <a:rPr lang="en-US" sz="1800" spc="-10" dirty="0">
                <a:latin typeface="Helvetica" panose="020B0604020202020204" pitchFamily="34" charset="0"/>
                <a:cs typeface="Helvetica" panose="020B0604020202020204" pitchFamily="34" charset="0"/>
              </a:rPr>
              <a:t>offenders </a:t>
            </a:r>
            <a:r>
              <a:rPr lang="en-US" sz="1800" dirty="0">
                <a:latin typeface="Helvetica" panose="020B0604020202020204" pitchFamily="34" charset="0"/>
                <a:cs typeface="Helvetica" panose="020B0604020202020204" pitchFamily="34" charset="0"/>
              </a:rPr>
              <a:t>since</a:t>
            </a:r>
            <a:r>
              <a:rPr lang="en-US" sz="1800" spc="-25" dirty="0">
                <a:latin typeface="Helvetica" panose="020B0604020202020204" pitchFamily="34" charset="0"/>
                <a:cs typeface="Helvetica" panose="020B0604020202020204" pitchFamily="34" charset="0"/>
              </a:rPr>
              <a:t> </a:t>
            </a:r>
            <a:r>
              <a:rPr lang="en-US" sz="1800" spc="-5" dirty="0">
                <a:latin typeface="Helvetica" panose="020B0604020202020204" pitchFamily="34" charset="0"/>
                <a:cs typeface="Helvetica" panose="020B0604020202020204" pitchFamily="34" charset="0"/>
              </a:rPr>
              <a:t>2000</a:t>
            </a:r>
            <a:endParaRPr lang="en-US" sz="1800" dirty="0">
              <a:latin typeface="Helvetica" panose="020B0604020202020204" pitchFamily="34" charset="0"/>
              <a:cs typeface="Helvetica" panose="020B0604020202020204" pitchFamily="34" charset="0"/>
            </a:endParaRPr>
          </a:p>
          <a:p>
            <a:pPr marL="493394" indent="-336550">
              <a:lnSpc>
                <a:spcPct val="100000"/>
              </a:lnSpc>
              <a:spcBef>
                <a:spcPts val="270"/>
              </a:spcBef>
              <a:tabLst>
                <a:tab pos="836294" algn="l"/>
                <a:tab pos="836930" algn="l"/>
              </a:tabLst>
            </a:pPr>
            <a:r>
              <a:rPr lang="en-US" sz="1800" spc="-5" dirty="0">
                <a:latin typeface="Helvetica" panose="020B0604020202020204" pitchFamily="34" charset="0"/>
                <a:cs typeface="Helvetica" panose="020B0604020202020204" pitchFamily="34" charset="0"/>
              </a:rPr>
              <a:t>Predicts </a:t>
            </a:r>
            <a:r>
              <a:rPr lang="en-US" sz="1800" dirty="0">
                <a:latin typeface="Helvetica" panose="020B0604020202020204" pitchFamily="34" charset="0"/>
                <a:cs typeface="Helvetica" panose="020B0604020202020204" pitchFamily="34" charset="0"/>
              </a:rPr>
              <a:t>a </a:t>
            </a:r>
            <a:r>
              <a:rPr lang="en-US" sz="1800" spc="-10" dirty="0">
                <a:latin typeface="Helvetica" panose="020B0604020202020204" pitchFamily="34" charset="0"/>
                <a:cs typeface="Helvetica" panose="020B0604020202020204" pitchFamily="34" charset="0"/>
              </a:rPr>
              <a:t>defendant’s </a:t>
            </a:r>
            <a:r>
              <a:rPr lang="en-US" sz="1800" dirty="0">
                <a:latin typeface="Helvetica" panose="020B0604020202020204" pitchFamily="34" charset="0"/>
                <a:cs typeface="Helvetica" panose="020B0604020202020204" pitchFamily="34" charset="0"/>
              </a:rPr>
              <a:t>risk </a:t>
            </a:r>
            <a:r>
              <a:rPr lang="en-US" sz="1800" spc="-5" dirty="0">
                <a:latin typeface="Helvetica" panose="020B0604020202020204" pitchFamily="34" charset="0"/>
                <a:cs typeface="Helvetica" panose="020B0604020202020204" pitchFamily="34" charset="0"/>
              </a:rPr>
              <a:t>of </a:t>
            </a:r>
            <a:r>
              <a:rPr lang="en-US" sz="1800" dirty="0">
                <a:latin typeface="Helvetica" panose="020B0604020202020204" pitchFamily="34" charset="0"/>
                <a:cs typeface="Helvetica" panose="020B0604020202020204" pitchFamily="34" charset="0"/>
              </a:rPr>
              <a:t>committing a misdemeanor </a:t>
            </a:r>
            <a:r>
              <a:rPr lang="en-US" sz="1800" spc="-5" dirty="0">
                <a:latin typeface="Helvetica" panose="020B0604020202020204" pitchFamily="34" charset="0"/>
                <a:cs typeface="Helvetica" panose="020B0604020202020204" pitchFamily="34" charset="0"/>
              </a:rPr>
              <a:t>or felony</a:t>
            </a:r>
          </a:p>
          <a:p>
            <a:pPr marL="493394" indent="-336550">
              <a:lnSpc>
                <a:spcPct val="100000"/>
              </a:lnSpc>
              <a:spcBef>
                <a:spcPts val="270"/>
              </a:spcBef>
              <a:tabLst>
                <a:tab pos="836294" algn="l"/>
                <a:tab pos="836930" algn="l"/>
              </a:tabLst>
            </a:pPr>
            <a:r>
              <a:rPr lang="en-US" sz="1800" spc="-5" dirty="0">
                <a:latin typeface="Helvetica" panose="020B0604020202020204" pitchFamily="34" charset="0"/>
                <a:cs typeface="Helvetica" panose="020B0604020202020204" pitchFamily="34" charset="0"/>
              </a:rPr>
              <a:t>137</a:t>
            </a:r>
            <a:r>
              <a:rPr lang="en-US" sz="1800" spc="-65" dirty="0">
                <a:latin typeface="Helvetica" panose="020B0604020202020204" pitchFamily="34" charset="0"/>
                <a:cs typeface="Helvetica" panose="020B0604020202020204" pitchFamily="34" charset="0"/>
              </a:rPr>
              <a:t> </a:t>
            </a:r>
            <a:r>
              <a:rPr lang="en-US" sz="1800" spc="-5" dirty="0">
                <a:latin typeface="Helvetica" panose="020B0604020202020204" pitchFamily="34" charset="0"/>
                <a:cs typeface="Helvetica" panose="020B0604020202020204" pitchFamily="34" charset="0"/>
              </a:rPr>
              <a:t>features</a:t>
            </a:r>
            <a:endParaRPr lang="en-US" sz="1800" dirty="0">
              <a:latin typeface="Helvetica" panose="020B0604020202020204" pitchFamily="34" charset="0"/>
              <a:cs typeface="Helvetica" panose="020B0604020202020204" pitchFamily="34" charset="0"/>
            </a:endParaRPr>
          </a:p>
          <a:p>
            <a:endParaRPr lang="en-IN" sz="1800" dirty="0">
              <a:latin typeface="Helvetica" panose="020B0604020202020204" pitchFamily="34" charset="0"/>
              <a:cs typeface="Helvetica" panose="020B0604020202020204" pitchFamily="34" charset="0"/>
            </a:endParaRPr>
          </a:p>
        </p:txBody>
      </p:sp>
      <p:sp>
        <p:nvSpPr>
          <p:cNvPr id="4" name="Text Placeholder 3"/>
          <p:cNvSpPr>
            <a:spLocks noGrp="1"/>
          </p:cNvSpPr>
          <p:nvPr>
            <p:ph type="body" sz="quarter" idx="14"/>
          </p:nvPr>
        </p:nvSpPr>
        <p:spPr/>
        <p:txBody>
          <a:bodyPr>
            <a:normAutofit lnSpcReduction="10000"/>
          </a:bodyPr>
          <a:lstStyle/>
          <a:p>
            <a:r>
              <a:rPr lang="en-US" sz="1600" spc="-5" dirty="0">
                <a:solidFill>
                  <a:schemeClr val="accent5">
                    <a:lumMod val="75000"/>
                  </a:schemeClr>
                </a:solidFill>
                <a:latin typeface="Arial"/>
                <a:cs typeface="Arial"/>
              </a:rPr>
              <a:t>Commercial </a:t>
            </a:r>
            <a:r>
              <a:rPr lang="en-US" sz="1600" dirty="0">
                <a:solidFill>
                  <a:schemeClr val="accent5">
                    <a:lumMod val="75000"/>
                  </a:schemeClr>
                </a:solidFill>
                <a:latin typeface="Arial"/>
                <a:cs typeface="Arial"/>
              </a:rPr>
              <a:t>risk </a:t>
            </a:r>
            <a:r>
              <a:rPr lang="en-US" sz="1600" spc="-5" dirty="0">
                <a:solidFill>
                  <a:schemeClr val="accent5">
                    <a:lumMod val="75000"/>
                  </a:schemeClr>
                </a:solidFill>
                <a:latin typeface="Arial"/>
                <a:cs typeface="Arial"/>
              </a:rPr>
              <a:t>assessment </a:t>
            </a:r>
            <a:r>
              <a:rPr lang="en-US" sz="1600" dirty="0">
                <a:solidFill>
                  <a:schemeClr val="accent5">
                    <a:lumMod val="75000"/>
                  </a:schemeClr>
                </a:solidFill>
                <a:latin typeface="Arial"/>
                <a:cs typeface="Arial"/>
              </a:rPr>
              <a:t>software known </a:t>
            </a:r>
            <a:r>
              <a:rPr lang="en-US" sz="1600" spc="-5" dirty="0">
                <a:solidFill>
                  <a:schemeClr val="accent5">
                    <a:lumMod val="75000"/>
                  </a:schemeClr>
                </a:solidFill>
                <a:latin typeface="Arial"/>
                <a:cs typeface="Arial"/>
              </a:rPr>
              <a:t>as</a:t>
            </a:r>
            <a:r>
              <a:rPr lang="en-US" sz="1600" spc="-45" dirty="0">
                <a:solidFill>
                  <a:schemeClr val="accent5">
                    <a:lumMod val="75000"/>
                  </a:schemeClr>
                </a:solidFill>
                <a:latin typeface="Arial"/>
                <a:cs typeface="Arial"/>
              </a:rPr>
              <a:t> </a:t>
            </a:r>
            <a:r>
              <a:rPr lang="en-US" sz="1600" spc="-30" dirty="0">
                <a:solidFill>
                  <a:schemeClr val="accent5">
                    <a:lumMod val="75000"/>
                  </a:schemeClr>
                </a:solidFill>
                <a:latin typeface="Arial"/>
                <a:cs typeface="Arial"/>
              </a:rPr>
              <a:t>COMPAS</a:t>
            </a:r>
            <a:endParaRPr lang="en-US" sz="1600" dirty="0">
              <a:solidFill>
                <a:schemeClr val="accent5">
                  <a:lumMod val="75000"/>
                </a:schemeClr>
              </a:solidFill>
              <a:latin typeface="Arial"/>
              <a:cs typeface="Arial"/>
            </a:endParaRPr>
          </a:p>
          <a:p>
            <a:endParaRPr lang="en-IN" dirty="0"/>
          </a:p>
        </p:txBody>
      </p:sp>
      <p:sp>
        <p:nvSpPr>
          <p:cNvPr id="6" name="object 4"/>
          <p:cNvSpPr/>
          <p:nvPr/>
        </p:nvSpPr>
        <p:spPr>
          <a:xfrm>
            <a:off x="2820215" y="2178526"/>
            <a:ext cx="3209497" cy="2668088"/>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6858000" y="4400550"/>
            <a:ext cx="1887633" cy="369332"/>
          </a:xfrm>
          <a:prstGeom prst="rect">
            <a:avLst/>
          </a:prstGeom>
        </p:spPr>
        <p:txBody>
          <a:bodyPr wrap="none">
            <a:spAutoFit/>
          </a:bodyPr>
          <a:lstStyle/>
          <a:p>
            <a:r>
              <a:rPr lang="en-IN" u="heavy" spc="-5" dirty="0" err="1">
                <a:uFill>
                  <a:solidFill>
                    <a:srgbClr val="0097A7"/>
                  </a:solidFill>
                </a:uFill>
                <a:hlinkClick r:id="rId3"/>
              </a:rPr>
              <a:t>Dressel</a:t>
            </a:r>
            <a:r>
              <a:rPr lang="en-IN" u="heavy" spc="-5" dirty="0">
                <a:uFill>
                  <a:solidFill>
                    <a:srgbClr val="0097A7"/>
                  </a:solidFill>
                </a:uFill>
                <a:hlinkClick r:id="rId3"/>
              </a:rPr>
              <a:t> et al,</a:t>
            </a:r>
            <a:r>
              <a:rPr lang="en-IN" u="heavy" spc="-80" dirty="0">
                <a:uFill>
                  <a:solidFill>
                    <a:srgbClr val="0097A7"/>
                  </a:solidFill>
                </a:uFill>
                <a:hlinkClick r:id="rId3"/>
              </a:rPr>
              <a:t> </a:t>
            </a:r>
            <a:r>
              <a:rPr lang="en-IN" u="heavy" dirty="0">
                <a:uFill>
                  <a:solidFill>
                    <a:srgbClr val="0097A7"/>
                  </a:solidFill>
                </a:uFill>
                <a:hlinkClick r:id="rId3"/>
              </a:rPr>
              <a:t>2018</a:t>
            </a:r>
            <a:endParaRPr lang="en-IN" dirty="0"/>
          </a:p>
        </p:txBody>
      </p:sp>
    </p:spTree>
    <p:extLst>
      <p:ext uri="{BB962C8B-B14F-4D97-AF65-F5344CB8AC3E}">
        <p14:creationId xmlns:p14="http://schemas.microsoft.com/office/powerpoint/2010/main" val="549628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Bias in Historical Data </a:t>
            </a:r>
          </a:p>
        </p:txBody>
      </p:sp>
      <p:sp>
        <p:nvSpPr>
          <p:cNvPr id="4" name="Text Placeholder 3"/>
          <p:cNvSpPr>
            <a:spLocks noGrp="1"/>
          </p:cNvSpPr>
          <p:nvPr>
            <p:ph type="body" sz="quarter" idx="14"/>
          </p:nvPr>
        </p:nvSpPr>
        <p:spPr/>
        <p:txBody>
          <a:bodyPr>
            <a:normAutofit lnSpcReduction="10000"/>
          </a:bodyPr>
          <a:lstStyle/>
          <a:p>
            <a:endParaRPr lang="en-IN"/>
          </a:p>
        </p:txBody>
      </p:sp>
      <p:sp>
        <p:nvSpPr>
          <p:cNvPr id="5" name="object 3"/>
          <p:cNvSpPr/>
          <p:nvPr/>
        </p:nvSpPr>
        <p:spPr>
          <a:xfrm>
            <a:off x="1600200" y="1428750"/>
            <a:ext cx="5119160" cy="3087762"/>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7010400" y="4248150"/>
            <a:ext cx="1730730" cy="369332"/>
          </a:xfrm>
          <a:prstGeom prst="rect">
            <a:avLst/>
          </a:prstGeom>
        </p:spPr>
        <p:txBody>
          <a:bodyPr wrap="none">
            <a:spAutoFit/>
          </a:bodyPr>
          <a:lstStyle/>
          <a:p>
            <a:r>
              <a:rPr lang="en-IN" u="heavy" spc="15" dirty="0" err="1">
                <a:solidFill>
                  <a:srgbClr val="0097A7"/>
                </a:solidFill>
                <a:uFill>
                  <a:solidFill>
                    <a:srgbClr val="0097A7"/>
                  </a:solidFill>
                </a:uFill>
                <a:hlinkClick r:id="rId3"/>
              </a:rPr>
              <a:t>Gard</a:t>
            </a:r>
            <a:r>
              <a:rPr lang="en-IN" u="heavy" spc="15" dirty="0">
                <a:solidFill>
                  <a:srgbClr val="0097A7"/>
                </a:solidFill>
                <a:uFill>
                  <a:solidFill>
                    <a:srgbClr val="0097A7"/>
                  </a:solidFill>
                </a:uFill>
                <a:hlinkClick r:id="rId3"/>
              </a:rPr>
              <a:t> </a:t>
            </a:r>
            <a:r>
              <a:rPr lang="en-IN" u="heavy" spc="-5" dirty="0">
                <a:solidFill>
                  <a:srgbClr val="0097A7"/>
                </a:solidFill>
                <a:uFill>
                  <a:solidFill>
                    <a:srgbClr val="0097A7"/>
                  </a:solidFill>
                </a:uFill>
                <a:hlinkClick r:id="rId3"/>
              </a:rPr>
              <a:t>et al, 2018</a:t>
            </a:r>
            <a:r>
              <a:rPr lang="en-IN" spc="-30" dirty="0">
                <a:solidFill>
                  <a:srgbClr val="0097A7"/>
                </a:solidFill>
                <a:hlinkClick r:id="rId3"/>
              </a:rPr>
              <a:t> </a:t>
            </a:r>
            <a:endParaRPr lang="en-IN" dirty="0"/>
          </a:p>
        </p:txBody>
      </p:sp>
    </p:spTree>
    <p:extLst>
      <p:ext uri="{BB962C8B-B14F-4D97-AF65-F5344CB8AC3E}">
        <p14:creationId xmlns:p14="http://schemas.microsoft.com/office/powerpoint/2010/main" val="199684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Biases </a:t>
            </a:r>
            <a:r>
              <a:rPr spc="-5" dirty="0"/>
              <a:t>in </a:t>
            </a:r>
            <a:r>
              <a:rPr spc="-20" dirty="0"/>
              <a:t>Word </a:t>
            </a:r>
            <a:r>
              <a:rPr spc="-10" dirty="0"/>
              <a:t>Embedding </a:t>
            </a:r>
            <a:r>
              <a:rPr spc="15" dirty="0"/>
              <a:t>(</a:t>
            </a:r>
            <a:r>
              <a:rPr u="heavy" spc="15" dirty="0">
                <a:solidFill>
                  <a:srgbClr val="0097A7"/>
                </a:solidFill>
                <a:uFill>
                  <a:solidFill>
                    <a:srgbClr val="0097A7"/>
                  </a:solidFill>
                </a:uFill>
                <a:hlinkClick r:id="rId2"/>
              </a:rPr>
              <a:t>Gard </a:t>
            </a:r>
            <a:r>
              <a:rPr u="heavy" spc="-5" dirty="0">
                <a:solidFill>
                  <a:srgbClr val="0097A7"/>
                </a:solidFill>
                <a:uFill>
                  <a:solidFill>
                    <a:srgbClr val="0097A7"/>
                  </a:solidFill>
                </a:uFill>
                <a:hlinkClick r:id="rId2"/>
              </a:rPr>
              <a:t>et al, 2018</a:t>
            </a:r>
            <a:r>
              <a:rPr spc="-30" dirty="0">
                <a:solidFill>
                  <a:srgbClr val="0097A7"/>
                </a:solidFill>
                <a:hlinkClick r:id="rId2"/>
              </a:rPr>
              <a:t> </a:t>
            </a:r>
            <a:r>
              <a:rPr dirty="0"/>
              <a:t>)</a:t>
            </a:r>
          </a:p>
        </p:txBody>
      </p:sp>
      <p:sp>
        <p:nvSpPr>
          <p:cNvPr id="3" name="object 3"/>
          <p:cNvSpPr/>
          <p:nvPr/>
        </p:nvSpPr>
        <p:spPr>
          <a:xfrm>
            <a:off x="628650" y="971550"/>
            <a:ext cx="7443433" cy="348989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Fairness Through Unawareness</a:t>
            </a:r>
          </a:p>
        </p:txBody>
      </p:sp>
      <p:sp>
        <p:nvSpPr>
          <p:cNvPr id="3" name="Text Placeholder 2"/>
          <p:cNvSpPr>
            <a:spLocks noGrp="1"/>
          </p:cNvSpPr>
          <p:nvPr>
            <p:ph type="body" sz="quarter" idx="13"/>
          </p:nvPr>
        </p:nvSpPr>
        <p:spPr>
          <a:xfrm>
            <a:off x="609600" y="1276351"/>
            <a:ext cx="7620000" cy="304800"/>
          </a:xfrm>
        </p:spPr>
        <p:txBody>
          <a:bodyPr>
            <a:noAutofit/>
          </a:bodyPr>
          <a:lstStyle/>
          <a:p>
            <a:pPr marL="171450" lvl="1">
              <a:spcBef>
                <a:spcPts val="750"/>
              </a:spcBef>
            </a:pPr>
            <a:r>
              <a:rPr lang="en-US" sz="1800" spc="-5" dirty="0">
                <a:latin typeface="Helvetica" panose="020B0604020202020204" pitchFamily="34" charset="0"/>
                <a:cs typeface="Helvetica" panose="020B0604020202020204" pitchFamily="34" charset="0"/>
              </a:rPr>
              <a:t>None of the </a:t>
            </a:r>
            <a:r>
              <a:rPr lang="en-US" sz="1800" dirty="0">
                <a:latin typeface="Helvetica" panose="020B0604020202020204" pitchFamily="34" charset="0"/>
                <a:cs typeface="Helvetica" panose="020B0604020202020204" pitchFamily="34" charset="0"/>
              </a:rPr>
              <a:t>sensitive </a:t>
            </a:r>
            <a:r>
              <a:rPr lang="en-US" sz="1800" spc="-5" dirty="0">
                <a:latin typeface="Helvetica" panose="020B0604020202020204" pitchFamily="34" charset="0"/>
                <a:cs typeface="Helvetica" panose="020B0604020202020204" pitchFamily="34" charset="0"/>
              </a:rPr>
              <a:t>features are directly used in the</a:t>
            </a:r>
            <a:r>
              <a:rPr lang="en-US" sz="1800" spc="-45" dirty="0">
                <a:latin typeface="Helvetica" panose="020B0604020202020204" pitchFamily="34" charset="0"/>
                <a:cs typeface="Helvetica" panose="020B0604020202020204" pitchFamily="34" charset="0"/>
              </a:rPr>
              <a:t> </a:t>
            </a:r>
            <a:r>
              <a:rPr lang="en-US" sz="1800" dirty="0">
                <a:latin typeface="Helvetica" panose="020B0604020202020204" pitchFamily="34" charset="0"/>
                <a:cs typeface="Helvetica" panose="020B0604020202020204" pitchFamily="34" charset="0"/>
              </a:rPr>
              <a:t>model</a:t>
            </a:r>
          </a:p>
        </p:txBody>
      </p:sp>
      <p:sp>
        <p:nvSpPr>
          <p:cNvPr id="4" name="Text Placeholder 3"/>
          <p:cNvSpPr>
            <a:spLocks noGrp="1"/>
          </p:cNvSpPr>
          <p:nvPr>
            <p:ph type="body" sz="quarter" idx="14"/>
          </p:nvPr>
        </p:nvSpPr>
        <p:spPr/>
        <p:txBody>
          <a:bodyPr>
            <a:normAutofit lnSpcReduction="10000"/>
          </a:bodyPr>
          <a:lstStyle/>
          <a:p>
            <a:r>
              <a:rPr lang="en-US" sz="1600" dirty="0">
                <a:solidFill>
                  <a:schemeClr val="accent5">
                    <a:lumMod val="75000"/>
                  </a:schemeClr>
                </a:solidFill>
                <a:latin typeface="Arial"/>
                <a:cs typeface="Arial"/>
              </a:rPr>
              <a:t>A</a:t>
            </a:r>
            <a:r>
              <a:rPr lang="en-US" sz="1600" spc="-114" dirty="0">
                <a:solidFill>
                  <a:schemeClr val="accent5">
                    <a:lumMod val="75000"/>
                  </a:schemeClr>
                </a:solidFill>
                <a:latin typeface="Arial"/>
                <a:cs typeface="Arial"/>
              </a:rPr>
              <a:t> </a:t>
            </a:r>
            <a:r>
              <a:rPr lang="en-US" sz="1600" dirty="0">
                <a:solidFill>
                  <a:schemeClr val="accent5">
                    <a:lumMod val="75000"/>
                  </a:schemeClr>
                </a:solidFill>
                <a:latin typeface="Arial"/>
                <a:cs typeface="Arial"/>
              </a:rPr>
              <a:t>ML</a:t>
            </a:r>
            <a:r>
              <a:rPr lang="en-US" sz="1600" spc="-180" dirty="0">
                <a:solidFill>
                  <a:schemeClr val="accent5">
                    <a:lumMod val="75000"/>
                  </a:schemeClr>
                </a:solidFill>
                <a:latin typeface="Arial"/>
                <a:cs typeface="Arial"/>
              </a:rPr>
              <a:t> </a:t>
            </a:r>
            <a:r>
              <a:rPr lang="en-US" sz="1600" spc="-5" dirty="0">
                <a:solidFill>
                  <a:schemeClr val="accent5">
                    <a:lumMod val="75000"/>
                  </a:schemeClr>
                </a:solidFill>
                <a:latin typeface="Arial"/>
                <a:cs typeface="Arial"/>
              </a:rPr>
              <a:t>Algorithm</a:t>
            </a:r>
            <a:r>
              <a:rPr lang="en-US" sz="1600" spc="-114" dirty="0">
                <a:solidFill>
                  <a:schemeClr val="accent5">
                    <a:lumMod val="75000"/>
                  </a:schemeClr>
                </a:solidFill>
                <a:latin typeface="Arial"/>
                <a:cs typeface="Arial"/>
              </a:rPr>
              <a:t> </a:t>
            </a:r>
            <a:r>
              <a:rPr lang="en-US" sz="1600" spc="-5" dirty="0">
                <a:solidFill>
                  <a:schemeClr val="accent5">
                    <a:lumMod val="75000"/>
                  </a:schemeClr>
                </a:solidFill>
                <a:latin typeface="Arial"/>
                <a:cs typeface="Arial"/>
              </a:rPr>
              <a:t>Achieves</a:t>
            </a:r>
            <a:r>
              <a:rPr lang="en-US" sz="1600" spc="-20" dirty="0">
                <a:solidFill>
                  <a:schemeClr val="accent5">
                    <a:lumMod val="75000"/>
                  </a:schemeClr>
                </a:solidFill>
                <a:latin typeface="Arial"/>
                <a:cs typeface="Arial"/>
              </a:rPr>
              <a:t> </a:t>
            </a:r>
            <a:r>
              <a:rPr lang="en-US" sz="1600" spc="-5" dirty="0">
                <a:solidFill>
                  <a:schemeClr val="accent5">
                    <a:lumMod val="75000"/>
                  </a:schemeClr>
                </a:solidFill>
                <a:latin typeface="Arial"/>
                <a:cs typeface="Arial"/>
              </a:rPr>
              <a:t>Fair</a:t>
            </a:r>
            <a:r>
              <a:rPr lang="en-US" sz="1600" spc="-50" dirty="0">
                <a:solidFill>
                  <a:schemeClr val="accent5">
                    <a:lumMod val="75000"/>
                  </a:schemeClr>
                </a:solidFill>
                <a:latin typeface="Arial"/>
                <a:cs typeface="Arial"/>
              </a:rPr>
              <a:t> </a:t>
            </a:r>
            <a:r>
              <a:rPr lang="en-US" sz="1600" spc="-5" dirty="0">
                <a:solidFill>
                  <a:schemeClr val="accent5">
                    <a:lumMod val="75000"/>
                  </a:schemeClr>
                </a:solidFill>
                <a:latin typeface="Arial"/>
                <a:cs typeface="Arial"/>
              </a:rPr>
              <a:t>Through</a:t>
            </a:r>
            <a:r>
              <a:rPr lang="en-US" sz="1600" spc="-15" dirty="0">
                <a:solidFill>
                  <a:schemeClr val="accent5">
                    <a:lumMod val="75000"/>
                  </a:schemeClr>
                </a:solidFill>
                <a:latin typeface="Arial"/>
                <a:cs typeface="Arial"/>
              </a:rPr>
              <a:t> </a:t>
            </a:r>
            <a:r>
              <a:rPr lang="en-US" sz="1600" spc="-5" dirty="0">
                <a:solidFill>
                  <a:schemeClr val="accent5">
                    <a:lumMod val="75000"/>
                  </a:schemeClr>
                </a:solidFill>
                <a:latin typeface="Arial"/>
                <a:cs typeface="Arial"/>
              </a:rPr>
              <a:t>Unawareness</a:t>
            </a:r>
            <a:r>
              <a:rPr lang="en-US" sz="1600" spc="-20" dirty="0">
                <a:solidFill>
                  <a:schemeClr val="accent5">
                    <a:lumMod val="75000"/>
                  </a:schemeClr>
                </a:solidFill>
                <a:latin typeface="Arial"/>
                <a:cs typeface="Arial"/>
              </a:rPr>
              <a:t> </a:t>
            </a:r>
            <a:r>
              <a:rPr lang="en-US" sz="1600" spc="-5" dirty="0">
                <a:solidFill>
                  <a:schemeClr val="accent5">
                    <a:lumMod val="75000"/>
                  </a:schemeClr>
                </a:solidFill>
                <a:latin typeface="Arial"/>
                <a:cs typeface="Arial"/>
              </a:rPr>
              <a:t>If</a:t>
            </a:r>
            <a:endParaRPr lang="en-US" sz="1600" dirty="0">
              <a:solidFill>
                <a:schemeClr val="accent5">
                  <a:lumMod val="75000"/>
                </a:schemeClr>
              </a:solidFill>
              <a:latin typeface="Arial"/>
              <a:cs typeface="Arial"/>
            </a:endParaRPr>
          </a:p>
          <a:p>
            <a:endParaRPr lang="en-IN" dirty="0">
              <a:solidFill>
                <a:schemeClr val="accent5">
                  <a:lumMod val="75000"/>
                </a:schemeClr>
              </a:solidFill>
            </a:endParaRPr>
          </a:p>
        </p:txBody>
      </p:sp>
      <p:sp>
        <p:nvSpPr>
          <p:cNvPr id="5" name="object 3"/>
          <p:cNvSpPr/>
          <p:nvPr/>
        </p:nvSpPr>
        <p:spPr>
          <a:xfrm>
            <a:off x="1179410" y="2084325"/>
            <a:ext cx="4299585" cy="0"/>
          </a:xfrm>
          <a:custGeom>
            <a:avLst/>
            <a:gdLst/>
            <a:ahLst/>
            <a:cxnLst/>
            <a:rect l="l" t="t" r="r" b="b"/>
            <a:pathLst>
              <a:path w="4299585">
                <a:moveTo>
                  <a:pt x="0" y="0"/>
                </a:moveTo>
                <a:lnTo>
                  <a:pt x="4299033" y="0"/>
                </a:lnTo>
              </a:path>
            </a:pathLst>
          </a:custGeom>
          <a:ln w="9524">
            <a:solidFill>
              <a:srgbClr val="9E9E9E"/>
            </a:solidFill>
          </a:ln>
        </p:spPr>
        <p:txBody>
          <a:bodyPr wrap="square" lIns="0" tIns="0" rIns="0" bIns="0" rtlCol="0"/>
          <a:lstStyle/>
          <a:p>
            <a:endParaRPr/>
          </a:p>
        </p:txBody>
      </p:sp>
      <p:graphicFrame>
        <p:nvGraphicFramePr>
          <p:cNvPr id="6" name="object 4"/>
          <p:cNvGraphicFramePr>
            <a:graphicFrameLocks noGrp="1"/>
          </p:cNvGraphicFramePr>
          <p:nvPr>
            <p:extLst>
              <p:ext uri="{D42A27DB-BD31-4B8C-83A1-F6EECF244321}">
                <p14:modId xmlns:p14="http://schemas.microsoft.com/office/powerpoint/2010/main" val="1165598884"/>
              </p:ext>
            </p:extLst>
          </p:nvPr>
        </p:nvGraphicFramePr>
        <p:xfrm>
          <a:off x="1179398" y="2084325"/>
          <a:ext cx="4289424" cy="2381094"/>
        </p:xfrm>
        <a:graphic>
          <a:graphicData uri="http://schemas.openxmlformats.org/drawingml/2006/table">
            <a:tbl>
              <a:tblPr firstRow="1" bandRow="1">
                <a:tableStyleId>{2D5ABB26-0587-4C30-8999-92F81FD0307C}</a:tableStyleId>
              </a:tblPr>
              <a:tblGrid>
                <a:gridCol w="930275">
                  <a:extLst>
                    <a:ext uri="{9D8B030D-6E8A-4147-A177-3AD203B41FA5}">
                      <a16:colId xmlns:a16="http://schemas.microsoft.com/office/drawing/2014/main" val="20000"/>
                    </a:ext>
                  </a:extLst>
                </a:gridCol>
                <a:gridCol w="1000760">
                  <a:extLst>
                    <a:ext uri="{9D8B030D-6E8A-4147-A177-3AD203B41FA5}">
                      <a16:colId xmlns:a16="http://schemas.microsoft.com/office/drawing/2014/main" val="20001"/>
                    </a:ext>
                  </a:extLst>
                </a:gridCol>
                <a:gridCol w="1191260">
                  <a:extLst>
                    <a:ext uri="{9D8B030D-6E8A-4147-A177-3AD203B41FA5}">
                      <a16:colId xmlns:a16="http://schemas.microsoft.com/office/drawing/2014/main" val="20002"/>
                    </a:ext>
                  </a:extLst>
                </a:gridCol>
                <a:gridCol w="1167129">
                  <a:extLst>
                    <a:ext uri="{9D8B030D-6E8A-4147-A177-3AD203B41FA5}">
                      <a16:colId xmlns:a16="http://schemas.microsoft.com/office/drawing/2014/main" val="20003"/>
                    </a:ext>
                  </a:extLst>
                </a:gridCol>
              </a:tblGrid>
              <a:tr h="811498">
                <a:tc>
                  <a:txBody>
                    <a:bodyPr/>
                    <a:lstStyle/>
                    <a:p>
                      <a:pPr marL="128905" marR="122555" indent="635" algn="ctr">
                        <a:lnSpc>
                          <a:spcPts val="1650"/>
                        </a:lnSpc>
                        <a:spcBef>
                          <a:spcPts val="695"/>
                        </a:spcBef>
                      </a:pPr>
                      <a:r>
                        <a:rPr sz="1400" spc="-5" dirty="0">
                          <a:latin typeface="Arial"/>
                          <a:cs typeface="Arial"/>
                        </a:rPr>
                        <a:t>Race  and  Ethnicity</a:t>
                      </a:r>
                      <a:endParaRPr sz="1400">
                        <a:latin typeface="Arial"/>
                        <a:cs typeface="Arial"/>
                      </a:endParaRPr>
                    </a:p>
                  </a:txBody>
                  <a:tcPr marL="0" marR="0" marT="88265" marB="0">
                    <a:lnL w="9525">
                      <a:solidFill>
                        <a:srgbClr val="9E9E9E"/>
                      </a:solidFill>
                      <a:prstDash val="solid"/>
                    </a:lnL>
                    <a:lnR w="9525">
                      <a:solidFill>
                        <a:srgbClr val="9E9E9E"/>
                      </a:solidFill>
                      <a:prstDash val="solid"/>
                    </a:lnR>
                    <a:lnB w="9525">
                      <a:solidFill>
                        <a:srgbClr val="9E9E9E"/>
                      </a:solidFill>
                      <a:prstDash val="solid"/>
                    </a:lnB>
                  </a:tcPr>
                </a:tc>
                <a:tc>
                  <a:txBody>
                    <a:bodyPr/>
                    <a:lstStyle/>
                    <a:p>
                      <a:pPr marL="85725">
                        <a:lnSpc>
                          <a:spcPct val="100000"/>
                        </a:lnSpc>
                        <a:spcBef>
                          <a:spcPts val="615"/>
                        </a:spcBef>
                      </a:pPr>
                      <a:r>
                        <a:rPr sz="1400" spc="-5" dirty="0">
                          <a:latin typeface="Arial"/>
                          <a:cs typeface="Arial"/>
                        </a:rPr>
                        <a:t>Skills</a:t>
                      </a:r>
                      <a:endParaRPr sz="1400">
                        <a:latin typeface="Arial"/>
                        <a:cs typeface="Arial"/>
                      </a:endParaRPr>
                    </a:p>
                  </a:txBody>
                  <a:tcPr marL="0" marR="0" marT="78105" marB="0">
                    <a:lnL w="9525">
                      <a:solidFill>
                        <a:srgbClr val="9E9E9E"/>
                      </a:solidFill>
                      <a:prstDash val="solid"/>
                    </a:lnL>
                    <a:lnR w="9525">
                      <a:solidFill>
                        <a:srgbClr val="9E9E9E"/>
                      </a:solidFill>
                      <a:prstDash val="solid"/>
                    </a:lnR>
                    <a:lnB w="9525">
                      <a:solidFill>
                        <a:srgbClr val="9E9E9E"/>
                      </a:solidFill>
                      <a:prstDash val="solid"/>
                    </a:lnB>
                  </a:tcPr>
                </a:tc>
                <a:tc>
                  <a:txBody>
                    <a:bodyPr/>
                    <a:lstStyle/>
                    <a:p>
                      <a:pPr marL="85725">
                        <a:lnSpc>
                          <a:spcPct val="100000"/>
                        </a:lnSpc>
                        <a:spcBef>
                          <a:spcPts val="615"/>
                        </a:spcBef>
                      </a:pPr>
                      <a:r>
                        <a:rPr sz="1400" spc="-30" dirty="0">
                          <a:latin typeface="Arial"/>
                          <a:cs typeface="Arial"/>
                        </a:rPr>
                        <a:t>Years </a:t>
                      </a:r>
                      <a:r>
                        <a:rPr sz="1400" spc="-5" dirty="0">
                          <a:latin typeface="Arial"/>
                          <a:cs typeface="Arial"/>
                        </a:rPr>
                        <a:t>of</a:t>
                      </a:r>
                      <a:r>
                        <a:rPr sz="1400" spc="-25" dirty="0">
                          <a:latin typeface="Arial"/>
                          <a:cs typeface="Arial"/>
                        </a:rPr>
                        <a:t> </a:t>
                      </a:r>
                      <a:r>
                        <a:rPr sz="1400" spc="-5" dirty="0">
                          <a:latin typeface="Arial"/>
                          <a:cs typeface="Arial"/>
                        </a:rPr>
                        <a:t>Exp</a:t>
                      </a:r>
                      <a:endParaRPr sz="1400">
                        <a:latin typeface="Arial"/>
                        <a:cs typeface="Arial"/>
                      </a:endParaRPr>
                    </a:p>
                  </a:txBody>
                  <a:tcPr marL="0" marR="0" marT="78105" marB="0">
                    <a:lnL w="9525">
                      <a:solidFill>
                        <a:srgbClr val="9E9E9E"/>
                      </a:solidFill>
                      <a:prstDash val="solid"/>
                    </a:lnL>
                    <a:lnR w="9525">
                      <a:solidFill>
                        <a:srgbClr val="9E9E9E"/>
                      </a:solidFill>
                      <a:prstDash val="solid"/>
                    </a:lnR>
                    <a:lnB w="9525">
                      <a:solidFill>
                        <a:srgbClr val="9E9E9E"/>
                      </a:solidFill>
                      <a:prstDash val="solid"/>
                    </a:lnB>
                  </a:tcPr>
                </a:tc>
                <a:tc>
                  <a:txBody>
                    <a:bodyPr/>
                    <a:lstStyle/>
                    <a:p>
                      <a:pPr marL="85725">
                        <a:lnSpc>
                          <a:spcPct val="100000"/>
                        </a:lnSpc>
                        <a:spcBef>
                          <a:spcPts val="615"/>
                        </a:spcBef>
                      </a:pPr>
                      <a:r>
                        <a:rPr sz="1400" spc="-5" dirty="0">
                          <a:latin typeface="Arial"/>
                          <a:cs typeface="Arial"/>
                        </a:rPr>
                        <a:t>Hired?</a:t>
                      </a:r>
                      <a:endParaRPr sz="1400">
                        <a:latin typeface="Arial"/>
                        <a:cs typeface="Arial"/>
                      </a:endParaRPr>
                    </a:p>
                  </a:txBody>
                  <a:tcPr marL="0" marR="0" marT="78105" marB="0">
                    <a:lnL w="9525">
                      <a:solidFill>
                        <a:srgbClr val="9E9E9E"/>
                      </a:solidFill>
                      <a:prstDash val="solid"/>
                    </a:lnL>
                    <a:lnR w="9525">
                      <a:solidFill>
                        <a:srgbClr val="9E9E9E"/>
                      </a:solidFill>
                      <a:prstDash val="solid"/>
                    </a:lnR>
                    <a:lnB w="9525">
                      <a:solidFill>
                        <a:srgbClr val="9E9E9E"/>
                      </a:solidFill>
                      <a:prstDash val="solid"/>
                    </a:lnB>
                  </a:tcPr>
                </a:tc>
                <a:extLst>
                  <a:ext uri="{0D108BD9-81ED-4DB2-BD59-A6C34878D82A}">
                    <a16:rowId xmlns:a16="http://schemas.microsoft.com/office/drawing/2014/main" val="10000"/>
                  </a:ext>
                </a:extLst>
              </a:tr>
              <a:tr h="392399">
                <a:tc>
                  <a:txBody>
                    <a:bodyPr/>
                    <a:lstStyle/>
                    <a:p>
                      <a:pPr marL="85090">
                        <a:lnSpc>
                          <a:spcPct val="100000"/>
                        </a:lnSpc>
                        <a:spcBef>
                          <a:spcPts val="620"/>
                        </a:spcBef>
                      </a:pPr>
                      <a:r>
                        <a:rPr sz="1400" spc="-5" dirty="0">
                          <a:latin typeface="Arial"/>
                          <a:cs typeface="Arial"/>
                        </a:rPr>
                        <a:t>Hispanic</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a:cs typeface="Arial"/>
                        </a:rPr>
                        <a:t>Javascript</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a:cs typeface="Arial"/>
                        </a:rPr>
                        <a:t>no</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090">
                        <a:lnSpc>
                          <a:spcPct val="100000"/>
                        </a:lnSpc>
                        <a:spcBef>
                          <a:spcPts val="620"/>
                        </a:spcBef>
                      </a:pPr>
                      <a:r>
                        <a:rPr sz="1400" spc="-5" dirty="0">
                          <a:latin typeface="Arial"/>
                          <a:cs typeface="Arial"/>
                        </a:rPr>
                        <a:t>Hispanic</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a:cs typeface="Arial"/>
                        </a:rPr>
                        <a:t>C++</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a:cs typeface="Arial"/>
                        </a:rPr>
                        <a:t>5</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a:cs typeface="Arial"/>
                        </a:rPr>
                        <a:t>yes</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090">
                        <a:lnSpc>
                          <a:spcPct val="100000"/>
                        </a:lnSpc>
                        <a:spcBef>
                          <a:spcPts val="620"/>
                        </a:spcBef>
                      </a:pPr>
                      <a:r>
                        <a:rPr sz="1400" spc="-5" dirty="0">
                          <a:latin typeface="Arial"/>
                          <a:cs typeface="Arial"/>
                        </a:rPr>
                        <a:t>White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a:cs typeface="Arial"/>
                        </a:rPr>
                        <a:t>Java</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a:cs typeface="Arial"/>
                        </a:rPr>
                        <a:t>2</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a:cs typeface="Arial"/>
                        </a:rPr>
                        <a:t>yes</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090">
                        <a:lnSpc>
                          <a:spcPct val="100000"/>
                        </a:lnSpc>
                        <a:spcBef>
                          <a:spcPts val="615"/>
                        </a:spcBef>
                      </a:pPr>
                      <a:r>
                        <a:rPr sz="1400" spc="-5" dirty="0">
                          <a:latin typeface="Arial"/>
                          <a:cs typeface="Arial"/>
                        </a:rPr>
                        <a:t>White</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400" spc="-5" dirty="0">
                          <a:latin typeface="Arial"/>
                          <a:cs typeface="Arial"/>
                        </a:rPr>
                        <a:t>C++</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400" dirty="0">
                          <a:latin typeface="Arial"/>
                          <a:cs typeface="Arial"/>
                        </a:rPr>
                        <a:t>3</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400" dirty="0">
                          <a:latin typeface="Arial"/>
                          <a:cs typeface="Arial"/>
                        </a:rPr>
                        <a:t>yes</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
        <p:nvSpPr>
          <p:cNvPr id="7" name="object 5"/>
          <p:cNvSpPr txBox="1"/>
          <p:nvPr/>
        </p:nvSpPr>
        <p:spPr>
          <a:xfrm>
            <a:off x="7247890" y="2020375"/>
            <a:ext cx="1057910" cy="2204720"/>
          </a:xfrm>
          <a:prstGeom prst="rect">
            <a:avLst/>
          </a:prstGeom>
          <a:solidFill>
            <a:srgbClr val="EDEDED"/>
          </a:solidFill>
          <a:ln w="9524">
            <a:solidFill>
              <a:srgbClr val="595959"/>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35"/>
              </a:spcBef>
            </a:pPr>
            <a:endParaRPr sz="1600">
              <a:latin typeface="Times New Roman"/>
              <a:cs typeface="Times New Roman"/>
            </a:endParaRPr>
          </a:p>
          <a:p>
            <a:pPr marL="85725" marR="189865" indent="289560">
              <a:lnSpc>
                <a:spcPts val="1650"/>
              </a:lnSpc>
            </a:pPr>
            <a:r>
              <a:rPr sz="1400" spc="-5" dirty="0">
                <a:latin typeface="Arial"/>
                <a:cs typeface="Arial"/>
              </a:rPr>
              <a:t>Fair  </a:t>
            </a:r>
            <a:r>
              <a:rPr sz="1400" dirty="0">
                <a:latin typeface="Arial"/>
                <a:cs typeface="Arial"/>
              </a:rPr>
              <a:t>ML</a:t>
            </a:r>
            <a:r>
              <a:rPr sz="1400" spc="-150" dirty="0">
                <a:latin typeface="Arial"/>
                <a:cs typeface="Arial"/>
              </a:rPr>
              <a:t> </a:t>
            </a:r>
            <a:r>
              <a:rPr sz="1400" dirty="0">
                <a:latin typeface="Arial"/>
                <a:cs typeface="Arial"/>
              </a:rPr>
              <a:t>Model</a:t>
            </a:r>
            <a:endParaRPr sz="1400">
              <a:latin typeface="Arial"/>
              <a:cs typeface="Arial"/>
            </a:endParaRPr>
          </a:p>
        </p:txBody>
      </p:sp>
      <p:grpSp>
        <p:nvGrpSpPr>
          <p:cNvPr id="8" name="object 6"/>
          <p:cNvGrpSpPr/>
          <p:nvPr/>
        </p:nvGrpSpPr>
        <p:grpSpPr>
          <a:xfrm>
            <a:off x="5486932" y="3102360"/>
            <a:ext cx="1751964" cy="41275"/>
            <a:chOff x="5246377" y="3372030"/>
            <a:chExt cx="1751964" cy="41275"/>
          </a:xfrm>
        </p:grpSpPr>
        <p:sp>
          <p:nvSpPr>
            <p:cNvPr id="9" name="object 7"/>
            <p:cNvSpPr/>
            <p:nvPr/>
          </p:nvSpPr>
          <p:spPr>
            <a:xfrm>
              <a:off x="5251139" y="3392543"/>
              <a:ext cx="1699260" cy="8890"/>
            </a:xfrm>
            <a:custGeom>
              <a:avLst/>
              <a:gdLst/>
              <a:ahLst/>
              <a:cxnLst/>
              <a:rect l="l" t="t" r="r" b="b"/>
              <a:pathLst>
                <a:path w="1699259" h="8889">
                  <a:moveTo>
                    <a:pt x="0" y="8699"/>
                  </a:moveTo>
                  <a:lnTo>
                    <a:pt x="1699046" y="0"/>
                  </a:lnTo>
                </a:path>
              </a:pathLst>
            </a:custGeom>
            <a:ln w="9524">
              <a:solidFill>
                <a:srgbClr val="595959"/>
              </a:solidFill>
            </a:ln>
          </p:spPr>
          <p:txBody>
            <a:bodyPr wrap="square" lIns="0" tIns="0" rIns="0" bIns="0" rtlCol="0"/>
            <a:lstStyle/>
            <a:p>
              <a:endParaRPr/>
            </a:p>
          </p:txBody>
        </p:sp>
        <p:sp>
          <p:nvSpPr>
            <p:cNvPr id="10" name="object 8"/>
            <p:cNvSpPr/>
            <p:nvPr/>
          </p:nvSpPr>
          <p:spPr>
            <a:xfrm>
              <a:off x="6950111" y="3376793"/>
              <a:ext cx="43815" cy="31750"/>
            </a:xfrm>
            <a:custGeom>
              <a:avLst/>
              <a:gdLst/>
              <a:ahLst/>
              <a:cxnLst/>
              <a:rect l="l" t="t" r="r" b="b"/>
              <a:pathLst>
                <a:path w="43815" h="31750">
                  <a:moveTo>
                    <a:pt x="149" y="31474"/>
                  </a:moveTo>
                  <a:lnTo>
                    <a:pt x="0" y="0"/>
                  </a:lnTo>
                  <a:lnTo>
                    <a:pt x="43299" y="15524"/>
                  </a:lnTo>
                  <a:lnTo>
                    <a:pt x="149" y="31474"/>
                  </a:lnTo>
                  <a:close/>
                </a:path>
              </a:pathLst>
            </a:custGeom>
            <a:solidFill>
              <a:srgbClr val="595959"/>
            </a:solidFill>
          </p:spPr>
          <p:txBody>
            <a:bodyPr wrap="square" lIns="0" tIns="0" rIns="0" bIns="0" rtlCol="0"/>
            <a:lstStyle/>
            <a:p>
              <a:endParaRPr/>
            </a:p>
          </p:txBody>
        </p:sp>
        <p:sp>
          <p:nvSpPr>
            <p:cNvPr id="11" name="object 9"/>
            <p:cNvSpPr/>
            <p:nvPr/>
          </p:nvSpPr>
          <p:spPr>
            <a:xfrm>
              <a:off x="6950111" y="3376793"/>
              <a:ext cx="43815" cy="31750"/>
            </a:xfrm>
            <a:custGeom>
              <a:avLst/>
              <a:gdLst/>
              <a:ahLst/>
              <a:cxnLst/>
              <a:rect l="l" t="t" r="r" b="b"/>
              <a:pathLst>
                <a:path w="43815" h="31750">
                  <a:moveTo>
                    <a:pt x="149" y="31474"/>
                  </a:moveTo>
                  <a:lnTo>
                    <a:pt x="43299" y="15524"/>
                  </a:lnTo>
                  <a:lnTo>
                    <a:pt x="0" y="0"/>
                  </a:lnTo>
                  <a:lnTo>
                    <a:pt x="149" y="31474"/>
                  </a:lnTo>
                  <a:close/>
                </a:path>
              </a:pathLst>
            </a:custGeom>
            <a:ln w="9524">
              <a:solidFill>
                <a:srgbClr val="595959"/>
              </a:solidFill>
            </a:ln>
          </p:spPr>
          <p:txBody>
            <a:bodyPr wrap="square" lIns="0" tIns="0" rIns="0" bIns="0" rtlCol="0"/>
            <a:lstStyle/>
            <a:p>
              <a:endParaRPr/>
            </a:p>
          </p:txBody>
        </p:sp>
      </p:grpSp>
      <p:sp>
        <p:nvSpPr>
          <p:cNvPr id="12" name="object 10"/>
          <p:cNvSpPr txBox="1"/>
          <p:nvPr/>
        </p:nvSpPr>
        <p:spPr>
          <a:xfrm>
            <a:off x="5963455" y="2851589"/>
            <a:ext cx="661035" cy="238760"/>
          </a:xfrm>
          <a:prstGeom prst="rect">
            <a:avLst/>
          </a:prstGeom>
        </p:spPr>
        <p:txBody>
          <a:bodyPr vert="horz" wrap="square" lIns="0" tIns="12700" rIns="0" bIns="0" rtlCol="0">
            <a:spAutoFit/>
          </a:bodyPr>
          <a:lstStyle/>
          <a:p>
            <a:pPr marL="12700">
              <a:lnSpc>
                <a:spcPct val="100000"/>
              </a:lnSpc>
              <a:spcBef>
                <a:spcPts val="100"/>
              </a:spcBef>
            </a:pPr>
            <a:r>
              <a:rPr sz="1400" spc="-55" dirty="0">
                <a:latin typeface="Arial"/>
                <a:cs typeface="Arial"/>
              </a:rPr>
              <a:t>T</a:t>
            </a:r>
            <a:r>
              <a:rPr sz="1400" dirty="0">
                <a:latin typeface="Arial"/>
                <a:cs typeface="Arial"/>
              </a:rPr>
              <a:t>raining</a:t>
            </a:r>
            <a:endParaRPr sz="1400">
              <a:latin typeface="Arial"/>
              <a:cs typeface="Arial"/>
            </a:endParaRPr>
          </a:p>
        </p:txBody>
      </p:sp>
      <p:sp>
        <p:nvSpPr>
          <p:cNvPr id="13" name="object 11"/>
          <p:cNvSpPr/>
          <p:nvPr/>
        </p:nvSpPr>
        <p:spPr>
          <a:xfrm>
            <a:off x="892128" y="1885950"/>
            <a:ext cx="1346835" cy="2475230"/>
          </a:xfrm>
          <a:custGeom>
            <a:avLst/>
            <a:gdLst/>
            <a:ahLst/>
            <a:cxnLst/>
            <a:rect l="l" t="t" r="r" b="b"/>
            <a:pathLst>
              <a:path w="1346835" h="2475229">
                <a:moveTo>
                  <a:pt x="83199" y="0"/>
                </a:moveTo>
                <a:lnTo>
                  <a:pt x="1346797" y="2446195"/>
                </a:lnTo>
              </a:path>
              <a:path w="1346835" h="2475229">
                <a:moveTo>
                  <a:pt x="1279497" y="35899"/>
                </a:moveTo>
                <a:lnTo>
                  <a:pt x="0" y="2474895"/>
                </a:lnTo>
              </a:path>
            </a:pathLst>
          </a:custGeom>
          <a:ln w="9524">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199918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Indirect Evidence</a:t>
            </a:r>
          </a:p>
        </p:txBody>
      </p:sp>
      <p:sp>
        <p:nvSpPr>
          <p:cNvPr id="3" name="Text Placeholder 2"/>
          <p:cNvSpPr>
            <a:spLocks noGrp="1"/>
          </p:cNvSpPr>
          <p:nvPr>
            <p:ph type="body" sz="quarter" idx="13"/>
          </p:nvPr>
        </p:nvSpPr>
        <p:spPr>
          <a:xfrm>
            <a:off x="609600" y="1276351"/>
            <a:ext cx="7620000" cy="304800"/>
          </a:xfrm>
        </p:spPr>
        <p:txBody>
          <a:bodyPr>
            <a:noAutofit/>
          </a:bodyPr>
          <a:lstStyle/>
          <a:p>
            <a:pPr marL="171450" lvl="1">
              <a:spcBef>
                <a:spcPts val="750"/>
              </a:spcBef>
            </a:pPr>
            <a:r>
              <a:rPr lang="en-IN" sz="1800" spc="-5" dirty="0">
                <a:latin typeface="Arial"/>
                <a:cs typeface="Arial"/>
              </a:rPr>
              <a:t>Inferred from indirect</a:t>
            </a:r>
            <a:r>
              <a:rPr lang="en-IN" sz="1800" spc="-20" dirty="0">
                <a:latin typeface="Arial"/>
                <a:cs typeface="Arial"/>
              </a:rPr>
              <a:t> </a:t>
            </a:r>
            <a:r>
              <a:rPr lang="en-IN" sz="1800" spc="-5" dirty="0">
                <a:latin typeface="Arial"/>
                <a:cs typeface="Arial"/>
              </a:rPr>
              <a:t>evidence</a:t>
            </a:r>
            <a:endParaRPr lang="en-IN" sz="1800" dirty="0">
              <a:latin typeface="Arial"/>
              <a:cs typeface="Arial"/>
            </a:endParaRPr>
          </a:p>
        </p:txBody>
      </p:sp>
      <p:sp>
        <p:nvSpPr>
          <p:cNvPr id="4" name="Text Placeholder 3"/>
          <p:cNvSpPr>
            <a:spLocks noGrp="1"/>
          </p:cNvSpPr>
          <p:nvPr>
            <p:ph type="body" sz="quarter" idx="14"/>
          </p:nvPr>
        </p:nvSpPr>
        <p:spPr/>
        <p:txBody>
          <a:bodyPr>
            <a:normAutofit lnSpcReduction="10000"/>
          </a:bodyPr>
          <a:lstStyle/>
          <a:p>
            <a:r>
              <a:rPr lang="en-US" sz="1600" spc="-5" dirty="0"/>
              <a:t>Sensitive Features </a:t>
            </a:r>
            <a:r>
              <a:rPr lang="en-US" sz="1600" dirty="0"/>
              <a:t>May </a:t>
            </a:r>
            <a:r>
              <a:rPr lang="en-US" sz="1600" spc="-5" dirty="0"/>
              <a:t>Still Be</a:t>
            </a:r>
            <a:r>
              <a:rPr lang="en-US" sz="1600" spc="-100" dirty="0"/>
              <a:t> </a:t>
            </a:r>
            <a:r>
              <a:rPr lang="en-US" sz="1600" spc="-5" dirty="0"/>
              <a:t>Used</a:t>
            </a:r>
            <a:endParaRPr lang="en-US" sz="1600" dirty="0">
              <a:solidFill>
                <a:schemeClr val="accent5">
                  <a:lumMod val="75000"/>
                </a:schemeClr>
              </a:solidFill>
              <a:latin typeface="Arial"/>
              <a:cs typeface="Arial"/>
            </a:endParaRPr>
          </a:p>
          <a:p>
            <a:endParaRPr lang="en-IN" dirty="0">
              <a:solidFill>
                <a:schemeClr val="accent5">
                  <a:lumMod val="75000"/>
                </a:schemeClr>
              </a:solidFill>
            </a:endParaRPr>
          </a:p>
        </p:txBody>
      </p:sp>
      <p:sp>
        <p:nvSpPr>
          <p:cNvPr id="14" name="object 3"/>
          <p:cNvSpPr/>
          <p:nvPr/>
        </p:nvSpPr>
        <p:spPr>
          <a:xfrm>
            <a:off x="346774" y="1749146"/>
            <a:ext cx="4250690" cy="2802890"/>
          </a:xfrm>
          <a:custGeom>
            <a:avLst/>
            <a:gdLst/>
            <a:ahLst/>
            <a:cxnLst/>
            <a:rect l="l" t="t" r="r" b="b"/>
            <a:pathLst>
              <a:path w="4250690" h="2802890">
                <a:moveTo>
                  <a:pt x="83199" y="327624"/>
                </a:moveTo>
                <a:lnTo>
                  <a:pt x="1346797" y="2773819"/>
                </a:lnTo>
              </a:path>
              <a:path w="4250690" h="2802890">
                <a:moveTo>
                  <a:pt x="1279497" y="363524"/>
                </a:moveTo>
                <a:lnTo>
                  <a:pt x="0" y="2802519"/>
                </a:lnTo>
              </a:path>
              <a:path w="4250690" h="2802890">
                <a:moveTo>
                  <a:pt x="4250116" y="430124"/>
                </a:moveTo>
                <a:lnTo>
                  <a:pt x="4194869" y="415631"/>
                </a:lnTo>
                <a:lnTo>
                  <a:pt x="4128452" y="396493"/>
                </a:lnTo>
                <a:lnTo>
                  <a:pt x="4091411" y="385388"/>
                </a:lnTo>
                <a:lnTo>
                  <a:pt x="4052005" y="373371"/>
                </a:lnTo>
                <a:lnTo>
                  <a:pt x="4010375" y="360524"/>
                </a:lnTo>
                <a:lnTo>
                  <a:pt x="3966665" y="346931"/>
                </a:lnTo>
                <a:lnTo>
                  <a:pt x="3921017" y="332674"/>
                </a:lnTo>
                <a:lnTo>
                  <a:pt x="3873573" y="317836"/>
                </a:lnTo>
                <a:lnTo>
                  <a:pt x="3824475" y="302500"/>
                </a:lnTo>
                <a:lnTo>
                  <a:pt x="3773865" y="286749"/>
                </a:lnTo>
                <a:lnTo>
                  <a:pt x="3721887" y="270666"/>
                </a:lnTo>
                <a:lnTo>
                  <a:pt x="3668681" y="254335"/>
                </a:lnTo>
                <a:lnTo>
                  <a:pt x="3614392" y="237837"/>
                </a:lnTo>
                <a:lnTo>
                  <a:pt x="3559160" y="221257"/>
                </a:lnTo>
                <a:lnTo>
                  <a:pt x="3503128" y="204676"/>
                </a:lnTo>
                <a:lnTo>
                  <a:pt x="3446439" y="188179"/>
                </a:lnTo>
                <a:lnTo>
                  <a:pt x="3389235" y="171847"/>
                </a:lnTo>
                <a:lnTo>
                  <a:pt x="3331659" y="155765"/>
                </a:lnTo>
                <a:lnTo>
                  <a:pt x="3273851" y="140014"/>
                </a:lnTo>
                <a:lnTo>
                  <a:pt x="3215956" y="124678"/>
                </a:lnTo>
                <a:lnTo>
                  <a:pt x="3158115" y="109840"/>
                </a:lnTo>
                <a:lnTo>
                  <a:pt x="3100470" y="95583"/>
                </a:lnTo>
                <a:lnTo>
                  <a:pt x="3043164" y="81989"/>
                </a:lnTo>
                <a:lnTo>
                  <a:pt x="2986340" y="69142"/>
                </a:lnTo>
                <a:lnTo>
                  <a:pt x="2930139" y="57125"/>
                </a:lnTo>
                <a:lnTo>
                  <a:pt x="2874703" y="46021"/>
                </a:lnTo>
                <a:lnTo>
                  <a:pt x="2820176" y="35912"/>
                </a:lnTo>
                <a:lnTo>
                  <a:pt x="2766699" y="26882"/>
                </a:lnTo>
                <a:lnTo>
                  <a:pt x="2714415" y="19014"/>
                </a:lnTo>
                <a:lnTo>
                  <a:pt x="2663467" y="12390"/>
                </a:lnTo>
                <a:lnTo>
                  <a:pt x="2613995" y="7094"/>
                </a:lnTo>
                <a:lnTo>
                  <a:pt x="2566144" y="3208"/>
                </a:lnTo>
                <a:lnTo>
                  <a:pt x="2520054" y="815"/>
                </a:lnTo>
                <a:lnTo>
                  <a:pt x="2475870" y="0"/>
                </a:lnTo>
                <a:lnTo>
                  <a:pt x="2427074" y="1030"/>
                </a:lnTo>
                <a:lnTo>
                  <a:pt x="2377915" y="4042"/>
                </a:lnTo>
                <a:lnTo>
                  <a:pt x="2328475" y="8919"/>
                </a:lnTo>
                <a:lnTo>
                  <a:pt x="2278834" y="15541"/>
                </a:lnTo>
                <a:lnTo>
                  <a:pt x="2229076" y="23791"/>
                </a:lnTo>
                <a:lnTo>
                  <a:pt x="2179281" y="33551"/>
                </a:lnTo>
                <a:lnTo>
                  <a:pt x="2129533" y="44702"/>
                </a:lnTo>
                <a:lnTo>
                  <a:pt x="2079913" y="57126"/>
                </a:lnTo>
                <a:lnTo>
                  <a:pt x="2030503" y="70705"/>
                </a:lnTo>
                <a:lnTo>
                  <a:pt x="1981386" y="85321"/>
                </a:lnTo>
                <a:lnTo>
                  <a:pt x="1932642" y="100856"/>
                </a:lnTo>
                <a:lnTo>
                  <a:pt x="1884354" y="117192"/>
                </a:lnTo>
                <a:lnTo>
                  <a:pt x="1836605" y="134210"/>
                </a:lnTo>
                <a:lnTo>
                  <a:pt x="1789476" y="151793"/>
                </a:lnTo>
                <a:lnTo>
                  <a:pt x="1743049" y="169822"/>
                </a:lnTo>
                <a:lnTo>
                  <a:pt x="1697406" y="188179"/>
                </a:lnTo>
                <a:lnTo>
                  <a:pt x="1646308" y="209409"/>
                </a:lnTo>
                <a:lnTo>
                  <a:pt x="1596464" y="230737"/>
                </a:lnTo>
                <a:lnTo>
                  <a:pt x="1547996" y="251986"/>
                </a:lnTo>
                <a:lnTo>
                  <a:pt x="1501027" y="272981"/>
                </a:lnTo>
                <a:lnTo>
                  <a:pt x="1455680" y="293545"/>
                </a:lnTo>
                <a:lnTo>
                  <a:pt x="1412077" y="313501"/>
                </a:lnTo>
                <a:lnTo>
                  <a:pt x="1370339" y="332674"/>
                </a:lnTo>
                <a:lnTo>
                  <a:pt x="1335446" y="348668"/>
                </a:lnTo>
                <a:lnTo>
                  <a:pt x="1270558" y="377979"/>
                </a:lnTo>
                <a:lnTo>
                  <a:pt x="1226497" y="397154"/>
                </a:lnTo>
                <a:lnTo>
                  <a:pt x="1186695" y="413479"/>
                </a:lnTo>
                <a:lnTo>
                  <a:pt x="1174420" y="418219"/>
                </a:lnTo>
                <a:lnTo>
                  <a:pt x="1171520" y="419306"/>
                </a:lnTo>
              </a:path>
            </a:pathLst>
          </a:custGeom>
          <a:ln w="9524">
            <a:solidFill>
              <a:srgbClr val="FF0000"/>
            </a:solidFill>
          </a:ln>
        </p:spPr>
        <p:txBody>
          <a:bodyPr wrap="square" lIns="0" tIns="0" rIns="0" bIns="0" rtlCol="0"/>
          <a:lstStyle/>
          <a:p>
            <a:endParaRPr/>
          </a:p>
        </p:txBody>
      </p:sp>
      <p:grpSp>
        <p:nvGrpSpPr>
          <p:cNvPr id="15" name="object 4"/>
          <p:cNvGrpSpPr/>
          <p:nvPr/>
        </p:nvGrpSpPr>
        <p:grpSpPr>
          <a:xfrm>
            <a:off x="1495871" y="2150035"/>
            <a:ext cx="41275" cy="29845"/>
            <a:chOff x="1495871" y="2228885"/>
            <a:chExt cx="41275" cy="29845"/>
          </a:xfrm>
        </p:grpSpPr>
        <p:sp>
          <p:nvSpPr>
            <p:cNvPr id="16" name="object 5"/>
            <p:cNvSpPr/>
            <p:nvPr/>
          </p:nvSpPr>
          <p:spPr>
            <a:xfrm>
              <a:off x="1500634" y="2233647"/>
              <a:ext cx="31750" cy="20320"/>
            </a:xfrm>
            <a:custGeom>
              <a:avLst/>
              <a:gdLst/>
              <a:ahLst/>
              <a:cxnLst/>
              <a:rect l="l" t="t" r="r" b="b"/>
              <a:pathLst>
                <a:path w="31750" h="20319">
                  <a:moveTo>
                    <a:pt x="31317" y="20212"/>
                  </a:moveTo>
                  <a:lnTo>
                    <a:pt x="0" y="19857"/>
                  </a:lnTo>
                  <a:lnTo>
                    <a:pt x="24217" y="0"/>
                  </a:lnTo>
                  <a:lnTo>
                    <a:pt x="17659" y="13654"/>
                  </a:lnTo>
                  <a:lnTo>
                    <a:pt x="31317" y="20212"/>
                  </a:lnTo>
                  <a:close/>
                </a:path>
              </a:pathLst>
            </a:custGeom>
            <a:solidFill>
              <a:srgbClr val="FF0000"/>
            </a:solidFill>
          </p:spPr>
          <p:txBody>
            <a:bodyPr wrap="square" lIns="0" tIns="0" rIns="0" bIns="0" rtlCol="0"/>
            <a:lstStyle/>
            <a:p>
              <a:endParaRPr/>
            </a:p>
          </p:txBody>
        </p:sp>
        <p:sp>
          <p:nvSpPr>
            <p:cNvPr id="17" name="object 6"/>
            <p:cNvSpPr/>
            <p:nvPr/>
          </p:nvSpPr>
          <p:spPr>
            <a:xfrm>
              <a:off x="1500634" y="2233647"/>
              <a:ext cx="31750" cy="20320"/>
            </a:xfrm>
            <a:custGeom>
              <a:avLst/>
              <a:gdLst/>
              <a:ahLst/>
              <a:cxnLst/>
              <a:rect l="l" t="t" r="r" b="b"/>
              <a:pathLst>
                <a:path w="31750" h="20319">
                  <a:moveTo>
                    <a:pt x="17659" y="13654"/>
                  </a:moveTo>
                  <a:lnTo>
                    <a:pt x="24217" y="0"/>
                  </a:lnTo>
                  <a:lnTo>
                    <a:pt x="0" y="19857"/>
                  </a:lnTo>
                  <a:lnTo>
                    <a:pt x="31317" y="20212"/>
                  </a:lnTo>
                  <a:lnTo>
                    <a:pt x="17659" y="13654"/>
                  </a:lnTo>
                  <a:close/>
                </a:path>
              </a:pathLst>
            </a:custGeom>
            <a:ln w="9524">
              <a:solidFill>
                <a:srgbClr val="FF0000"/>
              </a:solidFill>
            </a:ln>
          </p:spPr>
          <p:txBody>
            <a:bodyPr wrap="square" lIns="0" tIns="0" rIns="0" bIns="0" rtlCol="0"/>
            <a:lstStyle/>
            <a:p>
              <a:endParaRPr/>
            </a:p>
          </p:txBody>
        </p:sp>
      </p:grpSp>
      <p:sp>
        <p:nvSpPr>
          <p:cNvPr id="18" name="object 8"/>
          <p:cNvSpPr txBox="1"/>
          <p:nvPr/>
        </p:nvSpPr>
        <p:spPr>
          <a:xfrm>
            <a:off x="7518084" y="2211195"/>
            <a:ext cx="1358265" cy="2204720"/>
          </a:xfrm>
          <a:prstGeom prst="rect">
            <a:avLst/>
          </a:prstGeom>
          <a:solidFill>
            <a:srgbClr val="EDEDED"/>
          </a:solidFill>
          <a:ln w="9524">
            <a:solidFill>
              <a:srgbClr val="595959"/>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35"/>
              </a:spcBef>
            </a:pPr>
            <a:endParaRPr sz="1600">
              <a:latin typeface="Times New Roman"/>
              <a:cs typeface="Times New Roman"/>
            </a:endParaRPr>
          </a:p>
          <a:p>
            <a:pPr marL="85725" marR="139065">
              <a:lnSpc>
                <a:spcPts val="1650"/>
              </a:lnSpc>
            </a:pPr>
            <a:r>
              <a:rPr sz="1400" spc="-5" dirty="0">
                <a:latin typeface="Arial"/>
                <a:cs typeface="Arial"/>
              </a:rPr>
              <a:t>Discriminatory  </a:t>
            </a:r>
            <a:r>
              <a:rPr sz="1400" dirty="0">
                <a:latin typeface="Arial"/>
                <a:cs typeface="Arial"/>
              </a:rPr>
              <a:t>ML</a:t>
            </a:r>
            <a:r>
              <a:rPr sz="1400" spc="-70" dirty="0">
                <a:latin typeface="Arial"/>
                <a:cs typeface="Arial"/>
              </a:rPr>
              <a:t> </a:t>
            </a:r>
            <a:r>
              <a:rPr sz="1400" dirty="0">
                <a:latin typeface="Arial"/>
                <a:cs typeface="Arial"/>
              </a:rPr>
              <a:t>Model</a:t>
            </a:r>
            <a:endParaRPr sz="1400">
              <a:latin typeface="Arial"/>
              <a:cs typeface="Arial"/>
            </a:endParaRPr>
          </a:p>
        </p:txBody>
      </p:sp>
      <p:grpSp>
        <p:nvGrpSpPr>
          <p:cNvPr id="19" name="object 9"/>
          <p:cNvGrpSpPr/>
          <p:nvPr/>
        </p:nvGrpSpPr>
        <p:grpSpPr>
          <a:xfrm>
            <a:off x="7456172" y="3292905"/>
            <a:ext cx="53340" cy="41275"/>
            <a:chOff x="7456172" y="3371755"/>
            <a:chExt cx="53340" cy="41275"/>
          </a:xfrm>
        </p:grpSpPr>
        <p:sp>
          <p:nvSpPr>
            <p:cNvPr id="20" name="object 10"/>
            <p:cNvSpPr/>
            <p:nvPr/>
          </p:nvSpPr>
          <p:spPr>
            <a:xfrm>
              <a:off x="7460935" y="3376518"/>
              <a:ext cx="43815" cy="31750"/>
            </a:xfrm>
            <a:custGeom>
              <a:avLst/>
              <a:gdLst/>
              <a:ahLst/>
              <a:cxnLst/>
              <a:rect l="l" t="t" r="r" b="b"/>
              <a:pathLst>
                <a:path w="43815" h="31750">
                  <a:moveTo>
                    <a:pt x="0" y="31449"/>
                  </a:moveTo>
                  <a:lnTo>
                    <a:pt x="0" y="0"/>
                  </a:lnTo>
                  <a:lnTo>
                    <a:pt x="43224" y="15724"/>
                  </a:lnTo>
                  <a:lnTo>
                    <a:pt x="0" y="31449"/>
                  </a:lnTo>
                  <a:close/>
                </a:path>
              </a:pathLst>
            </a:custGeom>
            <a:solidFill>
              <a:srgbClr val="595959"/>
            </a:solidFill>
          </p:spPr>
          <p:txBody>
            <a:bodyPr wrap="square" lIns="0" tIns="0" rIns="0" bIns="0" rtlCol="0"/>
            <a:lstStyle/>
            <a:p>
              <a:endParaRPr/>
            </a:p>
          </p:txBody>
        </p:sp>
        <p:sp>
          <p:nvSpPr>
            <p:cNvPr id="21" name="object 11"/>
            <p:cNvSpPr/>
            <p:nvPr/>
          </p:nvSpPr>
          <p:spPr>
            <a:xfrm>
              <a:off x="7460935" y="3376518"/>
              <a:ext cx="43815" cy="31750"/>
            </a:xfrm>
            <a:custGeom>
              <a:avLst/>
              <a:gdLst/>
              <a:ahLst/>
              <a:cxnLst/>
              <a:rect l="l" t="t" r="r" b="b"/>
              <a:pathLst>
                <a:path w="43815" h="31750">
                  <a:moveTo>
                    <a:pt x="0" y="31449"/>
                  </a:moveTo>
                  <a:lnTo>
                    <a:pt x="43224" y="15724"/>
                  </a:lnTo>
                  <a:lnTo>
                    <a:pt x="0" y="0"/>
                  </a:lnTo>
                  <a:lnTo>
                    <a:pt x="0" y="31449"/>
                  </a:lnTo>
                  <a:close/>
                </a:path>
              </a:pathLst>
            </a:custGeom>
            <a:ln w="9524">
              <a:solidFill>
                <a:srgbClr val="595959"/>
              </a:solidFill>
            </a:ln>
          </p:spPr>
          <p:txBody>
            <a:bodyPr wrap="square" lIns="0" tIns="0" rIns="0" bIns="0" rtlCol="0"/>
            <a:lstStyle/>
            <a:p>
              <a:endParaRPr/>
            </a:p>
          </p:txBody>
        </p:sp>
      </p:grpSp>
      <p:graphicFrame>
        <p:nvGraphicFramePr>
          <p:cNvPr id="22" name="object 12"/>
          <p:cNvGraphicFramePr>
            <a:graphicFrameLocks noGrp="1"/>
          </p:cNvGraphicFramePr>
          <p:nvPr>
            <p:extLst>
              <p:ext uri="{D42A27DB-BD31-4B8C-83A1-F6EECF244321}">
                <p14:modId xmlns:p14="http://schemas.microsoft.com/office/powerpoint/2010/main" val="841663422"/>
              </p:ext>
            </p:extLst>
          </p:nvPr>
        </p:nvGraphicFramePr>
        <p:xfrm>
          <a:off x="607236" y="2171857"/>
          <a:ext cx="6849107" cy="2381093"/>
        </p:xfrm>
        <a:graphic>
          <a:graphicData uri="http://schemas.openxmlformats.org/drawingml/2006/table">
            <a:tbl>
              <a:tblPr firstRow="1" bandRow="1">
                <a:tableStyleId>{2D5ABB26-0587-4C30-8999-92F81FD0307C}</a:tableStyleId>
              </a:tblPr>
              <a:tblGrid>
                <a:gridCol w="1158240">
                  <a:extLst>
                    <a:ext uri="{9D8B030D-6E8A-4147-A177-3AD203B41FA5}">
                      <a16:colId xmlns:a16="http://schemas.microsoft.com/office/drawing/2014/main" val="20000"/>
                    </a:ext>
                  </a:extLst>
                </a:gridCol>
                <a:gridCol w="1158240">
                  <a:extLst>
                    <a:ext uri="{9D8B030D-6E8A-4147-A177-3AD203B41FA5}">
                      <a16:colId xmlns:a16="http://schemas.microsoft.com/office/drawing/2014/main" val="20001"/>
                    </a:ext>
                  </a:extLst>
                </a:gridCol>
                <a:gridCol w="1158240">
                  <a:extLst>
                    <a:ext uri="{9D8B030D-6E8A-4147-A177-3AD203B41FA5}">
                      <a16:colId xmlns:a16="http://schemas.microsoft.com/office/drawing/2014/main" val="20002"/>
                    </a:ext>
                  </a:extLst>
                </a:gridCol>
                <a:gridCol w="1158239">
                  <a:extLst>
                    <a:ext uri="{9D8B030D-6E8A-4147-A177-3AD203B41FA5}">
                      <a16:colId xmlns:a16="http://schemas.microsoft.com/office/drawing/2014/main" val="20003"/>
                    </a:ext>
                  </a:extLst>
                </a:gridCol>
                <a:gridCol w="1158239">
                  <a:extLst>
                    <a:ext uri="{9D8B030D-6E8A-4147-A177-3AD203B41FA5}">
                      <a16:colId xmlns:a16="http://schemas.microsoft.com/office/drawing/2014/main" val="20004"/>
                    </a:ext>
                  </a:extLst>
                </a:gridCol>
                <a:gridCol w="1057909">
                  <a:extLst>
                    <a:ext uri="{9D8B030D-6E8A-4147-A177-3AD203B41FA5}">
                      <a16:colId xmlns:a16="http://schemas.microsoft.com/office/drawing/2014/main" val="20005"/>
                    </a:ext>
                  </a:extLst>
                </a:gridCol>
              </a:tblGrid>
              <a:tr h="811498">
                <a:tc>
                  <a:txBody>
                    <a:bodyPr/>
                    <a:lstStyle/>
                    <a:p>
                      <a:pPr marL="243204" marR="191135" indent="-45085">
                        <a:lnSpc>
                          <a:spcPts val="1650"/>
                        </a:lnSpc>
                        <a:spcBef>
                          <a:spcPts val="695"/>
                        </a:spcBef>
                      </a:pPr>
                      <a:r>
                        <a:rPr sz="1400" spc="-5" dirty="0">
                          <a:latin typeface="Arial"/>
                          <a:cs typeface="Arial"/>
                        </a:rPr>
                        <a:t>Race</a:t>
                      </a:r>
                      <a:r>
                        <a:rPr sz="1400" spc="-90" dirty="0">
                          <a:latin typeface="Arial"/>
                          <a:cs typeface="Arial"/>
                        </a:rPr>
                        <a:t> </a:t>
                      </a:r>
                      <a:r>
                        <a:rPr sz="1400" spc="-5" dirty="0">
                          <a:latin typeface="Arial"/>
                          <a:cs typeface="Arial"/>
                        </a:rPr>
                        <a:t>and  Ethnicity</a:t>
                      </a:r>
                      <a:endParaRPr sz="1400">
                        <a:latin typeface="Arial"/>
                        <a:cs typeface="Arial"/>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400" spc="-5" dirty="0">
                          <a:latin typeface="Arial"/>
                          <a:cs typeface="Arial"/>
                        </a:rPr>
                        <a:t>Skills</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marR="419100">
                        <a:lnSpc>
                          <a:spcPts val="1650"/>
                        </a:lnSpc>
                        <a:spcBef>
                          <a:spcPts val="695"/>
                        </a:spcBef>
                      </a:pPr>
                      <a:r>
                        <a:rPr sz="1400" spc="-30" dirty="0">
                          <a:latin typeface="Arial"/>
                          <a:cs typeface="Arial"/>
                        </a:rPr>
                        <a:t>Years</a:t>
                      </a:r>
                      <a:r>
                        <a:rPr sz="1400" spc="-90" dirty="0">
                          <a:latin typeface="Arial"/>
                          <a:cs typeface="Arial"/>
                        </a:rPr>
                        <a:t> </a:t>
                      </a:r>
                      <a:r>
                        <a:rPr sz="1400" spc="-5" dirty="0">
                          <a:latin typeface="Arial"/>
                          <a:cs typeface="Arial"/>
                        </a:rPr>
                        <a:t>of  Exp</a:t>
                      </a:r>
                      <a:endParaRPr sz="1400">
                        <a:latin typeface="Arial"/>
                        <a:cs typeface="Arial"/>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marR="158115" algn="just">
                        <a:lnSpc>
                          <a:spcPts val="1650"/>
                        </a:lnSpc>
                        <a:spcBef>
                          <a:spcPts val="695"/>
                        </a:spcBef>
                      </a:pPr>
                      <a:r>
                        <a:rPr sz="1400" spc="-5" dirty="0">
                          <a:latin typeface="Arial"/>
                          <a:cs typeface="Arial"/>
                        </a:rPr>
                        <a:t>Often</a:t>
                      </a:r>
                      <a:r>
                        <a:rPr sz="1400" spc="-95" dirty="0">
                          <a:latin typeface="Arial"/>
                          <a:cs typeface="Arial"/>
                        </a:rPr>
                        <a:t> </a:t>
                      </a:r>
                      <a:r>
                        <a:rPr sz="1400" spc="-5" dirty="0">
                          <a:latin typeface="Arial"/>
                          <a:cs typeface="Arial"/>
                        </a:rPr>
                        <a:t>Goes  to </a:t>
                      </a:r>
                      <a:r>
                        <a:rPr sz="1400" dirty="0">
                          <a:latin typeface="Arial"/>
                          <a:cs typeface="Arial"/>
                        </a:rPr>
                        <a:t>Mexican  Markets</a:t>
                      </a:r>
                      <a:endParaRPr sz="1400">
                        <a:latin typeface="Arial"/>
                        <a:cs typeface="Arial"/>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marR="382905">
                        <a:lnSpc>
                          <a:spcPts val="1650"/>
                        </a:lnSpc>
                        <a:spcBef>
                          <a:spcPts val="695"/>
                        </a:spcBef>
                      </a:pPr>
                      <a:r>
                        <a:rPr sz="1400" spc="-5" dirty="0">
                          <a:latin typeface="Arial"/>
                          <a:cs typeface="Arial"/>
                        </a:rPr>
                        <a:t>Hiring  Decision</a:t>
                      </a:r>
                      <a:endParaRPr sz="1400">
                        <a:latin typeface="Arial"/>
                        <a:cs typeface="Arial"/>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rowSpan="2">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15"/>
                        </a:spcBef>
                      </a:pPr>
                      <a:endParaRPr sz="1500">
                        <a:latin typeface="Times New Roman"/>
                        <a:cs typeface="Times New Roman"/>
                      </a:endParaRPr>
                    </a:p>
                    <a:p>
                      <a:pPr marL="398780">
                        <a:lnSpc>
                          <a:spcPct val="100000"/>
                        </a:lnSpc>
                      </a:pPr>
                      <a:r>
                        <a:rPr sz="1400" spc="-10" dirty="0">
                          <a:latin typeface="Arial"/>
                          <a:cs typeface="Arial"/>
                        </a:rPr>
                        <a:t>Training</a:t>
                      </a:r>
                      <a:endParaRPr sz="1400">
                        <a:latin typeface="Arial"/>
                        <a:cs typeface="Arial"/>
                      </a:endParaRPr>
                    </a:p>
                  </a:txBody>
                  <a:tcPr marL="0" marR="0" marT="0" marB="0">
                    <a:lnL w="9525">
                      <a:solidFill>
                        <a:srgbClr val="9E9E9E"/>
                      </a:solidFill>
                      <a:prstDash val="solid"/>
                    </a:lnL>
                    <a:lnB w="9525">
                      <a:solidFill>
                        <a:srgbClr val="595959"/>
                      </a:solidFill>
                      <a:prstDash val="solid"/>
                    </a:lnB>
                  </a:tcPr>
                </a:tc>
                <a:extLst>
                  <a:ext uri="{0D108BD9-81ED-4DB2-BD59-A6C34878D82A}">
                    <a16:rowId xmlns:a16="http://schemas.microsoft.com/office/drawing/2014/main" val="10000"/>
                  </a:ext>
                </a:extLst>
              </a:tr>
              <a:tr h="325274">
                <a:tc rowSpan="2">
                  <a:txBody>
                    <a:bodyPr/>
                    <a:lstStyle/>
                    <a:p>
                      <a:pPr marL="85725">
                        <a:lnSpc>
                          <a:spcPct val="100000"/>
                        </a:lnSpc>
                        <a:spcBef>
                          <a:spcPts val="615"/>
                        </a:spcBef>
                      </a:pPr>
                      <a:r>
                        <a:rPr sz="1400" spc="-5" dirty="0">
                          <a:latin typeface="Arial"/>
                          <a:cs typeface="Arial"/>
                        </a:rPr>
                        <a:t>Hispanic</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rowSpan="2">
                  <a:txBody>
                    <a:bodyPr/>
                    <a:lstStyle/>
                    <a:p>
                      <a:pPr marL="85090">
                        <a:lnSpc>
                          <a:spcPct val="100000"/>
                        </a:lnSpc>
                        <a:spcBef>
                          <a:spcPts val="615"/>
                        </a:spcBef>
                      </a:pPr>
                      <a:r>
                        <a:rPr sz="1400" dirty="0">
                          <a:latin typeface="Arial"/>
                          <a:cs typeface="Arial"/>
                        </a:rPr>
                        <a:t>Javascript</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rowSpan="2">
                  <a:txBody>
                    <a:bodyPr/>
                    <a:lstStyle/>
                    <a:p>
                      <a:pPr marL="85090">
                        <a:lnSpc>
                          <a:spcPct val="100000"/>
                        </a:lnSpc>
                        <a:spcBef>
                          <a:spcPts val="615"/>
                        </a:spcBef>
                      </a:pPr>
                      <a:r>
                        <a:rPr sz="1400" dirty="0">
                          <a:latin typeface="Arial"/>
                          <a:cs typeface="Arial"/>
                        </a:rPr>
                        <a:t>1</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rowSpan="2">
                  <a:txBody>
                    <a:bodyPr/>
                    <a:lstStyle/>
                    <a:p>
                      <a:pPr marL="85090">
                        <a:lnSpc>
                          <a:spcPct val="100000"/>
                        </a:lnSpc>
                        <a:spcBef>
                          <a:spcPts val="615"/>
                        </a:spcBef>
                      </a:pPr>
                      <a:r>
                        <a:rPr sz="1400" dirty="0">
                          <a:latin typeface="Arial"/>
                          <a:cs typeface="Arial"/>
                        </a:rPr>
                        <a:t>yes</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rowSpan="2">
                  <a:txBody>
                    <a:bodyPr/>
                    <a:lstStyle/>
                    <a:p>
                      <a:pPr marL="85090">
                        <a:lnSpc>
                          <a:spcPct val="100000"/>
                        </a:lnSpc>
                        <a:spcBef>
                          <a:spcPts val="615"/>
                        </a:spcBef>
                      </a:pPr>
                      <a:r>
                        <a:rPr sz="1400" spc="-5" dirty="0">
                          <a:latin typeface="Arial"/>
                          <a:cs typeface="Arial"/>
                        </a:rPr>
                        <a:t>no</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vMerge="1">
                  <a:txBody>
                    <a:bodyPr/>
                    <a:lstStyle/>
                    <a:p>
                      <a:endParaRPr/>
                    </a:p>
                  </a:txBody>
                  <a:tcPr marL="0" marR="0" marT="0" marB="0">
                    <a:lnL w="9525">
                      <a:solidFill>
                        <a:srgbClr val="9E9E9E"/>
                      </a:solidFill>
                      <a:prstDash val="solid"/>
                    </a:lnL>
                    <a:lnB w="9525">
                      <a:solidFill>
                        <a:srgbClr val="595959"/>
                      </a:solidFill>
                      <a:prstDash val="solid"/>
                    </a:lnB>
                  </a:tcPr>
                </a:tc>
                <a:extLst>
                  <a:ext uri="{0D108BD9-81ED-4DB2-BD59-A6C34878D82A}">
                    <a16:rowId xmlns:a16="http://schemas.microsoft.com/office/drawing/2014/main" val="10001"/>
                  </a:ext>
                </a:extLst>
              </a:tr>
              <a:tr h="67124">
                <a:tc vMerge="1">
                  <a:txBody>
                    <a:bodyPr/>
                    <a:lstStyle/>
                    <a:p>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vMerge="1">
                  <a:txBody>
                    <a:bodyPr/>
                    <a:lstStyle/>
                    <a:p>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vMerge="1">
                  <a:txBody>
                    <a:bodyPr/>
                    <a:lstStyle/>
                    <a:p>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vMerge="1">
                  <a:txBody>
                    <a:bodyPr/>
                    <a:lstStyle/>
                    <a:p>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vMerge="1">
                  <a:txBody>
                    <a:bodyPr/>
                    <a:lstStyle/>
                    <a:p>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rowSpan="4">
                  <a:txBody>
                    <a:bodyPr/>
                    <a:lstStyle/>
                    <a:p>
                      <a:pPr>
                        <a:lnSpc>
                          <a:spcPct val="100000"/>
                        </a:lnSpc>
                      </a:pPr>
                      <a:endParaRPr sz="1600">
                        <a:latin typeface="Times New Roman"/>
                        <a:cs typeface="Times New Roman"/>
                      </a:endParaRPr>
                    </a:p>
                  </a:txBody>
                  <a:tcPr marL="0" marR="0" marT="0" marB="0">
                    <a:lnL w="9525">
                      <a:solidFill>
                        <a:srgbClr val="9E9E9E"/>
                      </a:solidFill>
                      <a:prstDash val="solid"/>
                    </a:lnL>
                    <a:lnT w="9525">
                      <a:solidFill>
                        <a:srgbClr val="595959"/>
                      </a:solidFill>
                      <a:prstDash val="solid"/>
                    </a:lnT>
                  </a:tcPr>
                </a:tc>
                <a:extLst>
                  <a:ext uri="{0D108BD9-81ED-4DB2-BD59-A6C34878D82A}">
                    <a16:rowId xmlns:a16="http://schemas.microsoft.com/office/drawing/2014/main" val="10002"/>
                  </a:ext>
                </a:extLst>
              </a:tr>
              <a:tr h="392399">
                <a:tc>
                  <a:txBody>
                    <a:bodyPr/>
                    <a:lstStyle/>
                    <a:p>
                      <a:pPr marL="85725">
                        <a:lnSpc>
                          <a:spcPct val="100000"/>
                        </a:lnSpc>
                        <a:spcBef>
                          <a:spcPts val="615"/>
                        </a:spcBef>
                      </a:pPr>
                      <a:r>
                        <a:rPr sz="1400" spc="-5" dirty="0">
                          <a:latin typeface="Arial"/>
                          <a:cs typeface="Arial"/>
                        </a:rPr>
                        <a:t>Hispanic</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400" spc="-5" dirty="0">
                          <a:latin typeface="Arial"/>
                          <a:cs typeface="Arial"/>
                        </a:rPr>
                        <a:t>C++</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400" dirty="0">
                          <a:latin typeface="Arial"/>
                          <a:cs typeface="Arial"/>
                        </a:rPr>
                        <a:t>5</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400" dirty="0">
                          <a:latin typeface="Arial"/>
                          <a:cs typeface="Arial"/>
                        </a:rPr>
                        <a:t>yes</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400" dirty="0">
                          <a:latin typeface="Arial"/>
                          <a:cs typeface="Arial"/>
                        </a:rPr>
                        <a:t>yes</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vMerge="1">
                  <a:txBody>
                    <a:bodyPr/>
                    <a:lstStyle/>
                    <a:p>
                      <a:endParaRPr/>
                    </a:p>
                  </a:txBody>
                  <a:tcPr marL="0" marR="0" marT="0" marB="0">
                    <a:lnL w="9525">
                      <a:solidFill>
                        <a:srgbClr val="9E9E9E"/>
                      </a:solidFill>
                      <a:prstDash val="solid"/>
                    </a:lnL>
                    <a:lnT w="9525">
                      <a:solidFill>
                        <a:srgbClr val="595959"/>
                      </a:solidFill>
                      <a:prstDash val="solid"/>
                    </a:lnT>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a:cs typeface="Arial"/>
                        </a:rPr>
                        <a:t>White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dirty="0">
                          <a:latin typeface="Arial"/>
                          <a:cs typeface="Arial"/>
                        </a:rPr>
                        <a:t>Java</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dirty="0">
                          <a:latin typeface="Arial"/>
                          <a:cs typeface="Arial"/>
                        </a:rPr>
                        <a:t>2</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spc="-5" dirty="0">
                          <a:latin typeface="Arial"/>
                          <a:cs typeface="Arial"/>
                        </a:rPr>
                        <a:t>no</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dirty="0">
                          <a:latin typeface="Arial"/>
                          <a:cs typeface="Arial"/>
                        </a:rPr>
                        <a:t>yes</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vMerge="1">
                  <a:txBody>
                    <a:bodyPr/>
                    <a:lstStyle/>
                    <a:p>
                      <a:endParaRPr/>
                    </a:p>
                  </a:txBody>
                  <a:tcPr marL="0" marR="0" marT="0" marB="0">
                    <a:lnL w="9525">
                      <a:solidFill>
                        <a:srgbClr val="9E9E9E"/>
                      </a:solidFill>
                      <a:prstDash val="solid"/>
                    </a:lnL>
                    <a:lnT w="9525">
                      <a:solidFill>
                        <a:srgbClr val="595959"/>
                      </a:solidFill>
                      <a:prstDash val="solid"/>
                    </a:lnT>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spc="-5" dirty="0">
                          <a:latin typeface="Arial"/>
                          <a:cs typeface="Arial"/>
                        </a:rPr>
                        <a:t>White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spc="-5" dirty="0">
                          <a:latin typeface="Arial"/>
                          <a:cs typeface="Arial"/>
                        </a:rPr>
                        <a:t>C++</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spc="-5" dirty="0">
                          <a:latin typeface="Arial"/>
                          <a:cs typeface="Arial"/>
                        </a:rPr>
                        <a:t>no</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dirty="0">
                          <a:latin typeface="Arial"/>
                          <a:cs typeface="Arial"/>
                        </a:rPr>
                        <a:t>yes</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vMerge="1">
                  <a:txBody>
                    <a:bodyPr/>
                    <a:lstStyle/>
                    <a:p>
                      <a:endParaRPr/>
                    </a:p>
                  </a:txBody>
                  <a:tcPr marL="0" marR="0" marT="0" marB="0">
                    <a:lnL w="9525">
                      <a:solidFill>
                        <a:srgbClr val="9E9E9E"/>
                      </a:solidFill>
                      <a:prstDash val="solid"/>
                    </a:lnL>
                    <a:lnT w="9525">
                      <a:solidFill>
                        <a:srgbClr val="595959"/>
                      </a:solidFill>
                      <a:prstDash val="solid"/>
                    </a:lnT>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11125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EB8856-14D9-598A-5A93-8EB1F1E16620}"/>
              </a:ext>
            </a:extLst>
          </p:cNvPr>
          <p:cNvSpPr>
            <a:spLocks noGrp="1"/>
          </p:cNvSpPr>
          <p:nvPr>
            <p:ph type="title"/>
          </p:nvPr>
        </p:nvSpPr>
        <p:spPr/>
        <p:txBody>
          <a:bodyPr/>
          <a:lstStyle/>
          <a:p>
            <a:pPr>
              <a:defRPr/>
            </a:pPr>
            <a:r>
              <a:rPr lang="en-US" dirty="0"/>
              <a:t>Interpretability and Accountability</a:t>
            </a:r>
          </a:p>
        </p:txBody>
      </p:sp>
      <p:sp>
        <p:nvSpPr>
          <p:cNvPr id="13315" name="Content Placeholder 5">
            <a:extLst>
              <a:ext uri="{FF2B5EF4-FFF2-40B4-BE49-F238E27FC236}">
                <a16:creationId xmlns:a16="http://schemas.microsoft.com/office/drawing/2014/main" id="{6EC0D6E5-022F-47B6-B5CE-4604147AA6DA}"/>
              </a:ext>
            </a:extLst>
          </p:cNvPr>
          <p:cNvSpPr>
            <a:spLocks noGrp="1"/>
          </p:cNvSpPr>
          <p:nvPr>
            <p:ph sz="quarter" idx="13"/>
          </p:nvPr>
        </p:nvSpPr>
        <p:spPr/>
        <p:txBody>
          <a:bodyPr/>
          <a:lstStyle/>
          <a:p>
            <a:pPr eaLnBrk="1" hangingPunct="1">
              <a:spcBef>
                <a:spcPct val="0"/>
              </a:spcBef>
            </a:pPr>
            <a:r>
              <a:rPr lang="en-US" altLang="en-US" dirty="0"/>
              <a:t>Dr. Bharathi R</a:t>
            </a:r>
          </a:p>
          <a:p>
            <a:pPr eaLnBrk="1" hangingPunct="1">
              <a:spcBef>
                <a:spcPct val="0"/>
              </a:spcBef>
            </a:pPr>
            <a:r>
              <a:rPr lang="en-US" altLang="en-US" dirty="0"/>
              <a:t>CSE Department </a:t>
            </a:r>
          </a:p>
        </p:txBody>
      </p:sp>
    </p:spTree>
    <p:extLst>
      <p:ext uri="{BB962C8B-B14F-4D97-AF65-F5344CB8AC3E}">
        <p14:creationId xmlns:p14="http://schemas.microsoft.com/office/powerpoint/2010/main" val="40584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B91B-874B-F50F-03B9-683CF69CFE8A}"/>
              </a:ext>
            </a:extLst>
          </p:cNvPr>
          <p:cNvSpPr>
            <a:spLocks noGrp="1"/>
          </p:cNvSpPr>
          <p:nvPr>
            <p:ph sz="quarter" idx="10"/>
          </p:nvPr>
        </p:nvSpPr>
        <p:spPr/>
        <p:txBody>
          <a:bodyPr/>
          <a:lstStyle/>
          <a:p>
            <a:pPr eaLnBrk="1" hangingPunct="1">
              <a:spcBef>
                <a:spcPct val="0"/>
              </a:spcBef>
              <a:buFont typeface="Arial" charset="0"/>
              <a:buNone/>
              <a:defRPr/>
            </a:pPr>
            <a:r>
              <a:rPr lang="en-IN" b="1" dirty="0">
                <a:solidFill>
                  <a:srgbClr val="00000A"/>
                </a:solidFill>
                <a:effectLst/>
                <a:ea typeface="Calibri" panose="020F0502020204030204" pitchFamily="34" charset="0"/>
              </a:rPr>
              <a:t>SE ZG568/SS ZG568</a:t>
            </a:r>
            <a:r>
              <a:rPr lang="en-IN" dirty="0">
                <a:effectLst/>
              </a:rPr>
              <a:t> </a:t>
            </a:r>
            <a:r>
              <a:rPr lang="en-US" dirty="0"/>
              <a:t>, </a:t>
            </a:r>
            <a:r>
              <a:rPr lang="en-IN" b="1" dirty="0">
                <a:solidFill>
                  <a:srgbClr val="00000A"/>
                </a:solidFill>
                <a:effectLst/>
                <a:ea typeface="Calibri" panose="020F0502020204030204" pitchFamily="34" charset="0"/>
              </a:rPr>
              <a:t>Applied Machine Learning</a:t>
            </a:r>
            <a:endParaRPr lang="en-US" dirty="0"/>
          </a:p>
          <a:p>
            <a:pPr eaLnBrk="1" hangingPunct="1">
              <a:spcBef>
                <a:spcPct val="0"/>
              </a:spcBef>
              <a:buFont typeface="Arial" charset="0"/>
              <a:buNone/>
              <a:defRPr/>
            </a:pPr>
            <a:r>
              <a:rPr lang="en-US" dirty="0">
                <a:latin typeface="Arial" charset="0"/>
                <a:cs typeface="Arial" charset="0"/>
              </a:rPr>
              <a:t>Lecture No.8.1- Module 8</a:t>
            </a:r>
          </a:p>
        </p:txBody>
      </p:sp>
    </p:spTree>
    <p:extLst>
      <p:ext uri="{BB962C8B-B14F-4D97-AF65-F5344CB8AC3E}">
        <p14:creationId xmlns:p14="http://schemas.microsoft.com/office/powerpoint/2010/main" val="356971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185208"/>
            <a:ext cx="6991350" cy="443711"/>
          </a:xfrm>
          <a:prstGeom prst="rect">
            <a:avLst/>
          </a:prstGeom>
        </p:spPr>
        <p:txBody>
          <a:bodyPr vert="horz" wrap="square" lIns="0" tIns="12700" rIns="0" bIns="0" rtlCol="0">
            <a:spAutoFit/>
          </a:bodyPr>
          <a:lstStyle/>
          <a:p>
            <a:pPr marL="12700">
              <a:lnSpc>
                <a:spcPct val="100000"/>
              </a:lnSpc>
              <a:spcBef>
                <a:spcPts val="100"/>
              </a:spcBef>
            </a:pPr>
            <a:r>
              <a:rPr lang="en-IN" sz="2800" spc="-5" dirty="0"/>
              <a:t>In This Segment</a:t>
            </a:r>
            <a:endParaRPr sz="2800" dirty="0"/>
          </a:p>
        </p:txBody>
      </p:sp>
      <p:sp>
        <p:nvSpPr>
          <p:cNvPr id="4" name="Text Placeholder 3"/>
          <p:cNvSpPr>
            <a:spLocks noGrp="1"/>
          </p:cNvSpPr>
          <p:nvPr>
            <p:ph type="body" sz="quarter" idx="13"/>
          </p:nvPr>
        </p:nvSpPr>
        <p:spPr>
          <a:xfrm>
            <a:off x="643304" y="1200151"/>
            <a:ext cx="7620000" cy="3200399"/>
          </a:xfrm>
        </p:spPr>
        <p:txBody>
          <a:bodyPr>
            <a:noAutofit/>
          </a:bodyPr>
          <a:lstStyle/>
          <a:p>
            <a:pPr marL="379095" indent="-367030">
              <a:lnSpc>
                <a:spcPct val="100000"/>
              </a:lnSpc>
              <a:spcBef>
                <a:spcPts val="315"/>
              </a:spcBef>
              <a:tabLst>
                <a:tab pos="379095" algn="l"/>
                <a:tab pos="379730" algn="l"/>
              </a:tabLst>
            </a:pPr>
            <a:r>
              <a:rPr lang="en-IN" sz="1800" dirty="0">
                <a:latin typeface="Helvetica" panose="020B0604020202020204" pitchFamily="34" charset="0"/>
                <a:cs typeface="Helvetica" panose="020B0604020202020204" pitchFamily="34" charset="0"/>
              </a:rPr>
              <a:t>ML</a:t>
            </a:r>
            <a:r>
              <a:rPr lang="en-IN" sz="1800" spc="-75" dirty="0">
                <a:latin typeface="Helvetica" panose="020B0604020202020204" pitchFamily="34" charset="0"/>
                <a:cs typeface="Helvetica" panose="020B0604020202020204" pitchFamily="34" charset="0"/>
              </a:rPr>
              <a:t> </a:t>
            </a:r>
            <a:r>
              <a:rPr lang="en-IN" sz="1800" spc="-5" dirty="0">
                <a:latin typeface="Helvetica" panose="020B0604020202020204" pitchFamily="34" charset="0"/>
                <a:cs typeface="Helvetica" panose="020B0604020202020204" pitchFamily="34" charset="0"/>
              </a:rPr>
              <a:t>Interpretability</a:t>
            </a:r>
            <a:endParaRPr lang="en-IN" sz="1800" dirty="0">
              <a:latin typeface="Helvetica" panose="020B0604020202020204" pitchFamily="34" charset="0"/>
              <a:cs typeface="Helvetica" panose="020B0604020202020204" pitchFamily="34" charset="0"/>
            </a:endParaRPr>
          </a:p>
          <a:p>
            <a:pPr marL="379095" indent="-367030">
              <a:lnSpc>
                <a:spcPct val="100000"/>
              </a:lnSpc>
              <a:spcBef>
                <a:spcPts val="315"/>
              </a:spcBef>
              <a:tabLst>
                <a:tab pos="379095" algn="l"/>
                <a:tab pos="379730" algn="l"/>
              </a:tabLst>
            </a:pPr>
            <a:r>
              <a:rPr lang="en-IN" sz="1800" spc="-5" dirty="0">
                <a:latin typeface="Helvetica" panose="020B0604020202020204" pitchFamily="34" charset="0"/>
                <a:cs typeface="Helvetica" panose="020B0604020202020204" pitchFamily="34" charset="0"/>
              </a:rPr>
              <a:t>Intrinsically Interpretable</a:t>
            </a:r>
            <a:r>
              <a:rPr lang="en-IN" sz="1800" spc="-15" dirty="0">
                <a:latin typeface="Helvetica" panose="020B0604020202020204" pitchFamily="34" charset="0"/>
                <a:cs typeface="Helvetica" panose="020B0604020202020204" pitchFamily="34" charset="0"/>
              </a:rPr>
              <a:t> </a:t>
            </a:r>
            <a:r>
              <a:rPr lang="en-IN" sz="1800" dirty="0">
                <a:latin typeface="Helvetica" panose="020B0604020202020204" pitchFamily="34" charset="0"/>
                <a:cs typeface="Helvetica" panose="020B0604020202020204" pitchFamily="34" charset="0"/>
              </a:rPr>
              <a:t>Models</a:t>
            </a:r>
          </a:p>
          <a:p>
            <a:pPr marL="836294" lvl="1" indent="-336550">
              <a:lnSpc>
                <a:spcPct val="100000"/>
              </a:lnSpc>
              <a:spcBef>
                <a:spcPts val="330"/>
              </a:spcBef>
              <a:tabLst>
                <a:tab pos="836294" algn="l"/>
                <a:tab pos="836930" algn="l"/>
              </a:tabLst>
            </a:pPr>
            <a:r>
              <a:rPr lang="en-IN" sz="1600" spc="-5" dirty="0">
                <a:latin typeface="Helvetica" panose="020B0604020202020204" pitchFamily="34" charset="0"/>
                <a:cs typeface="Helvetica" panose="020B0604020202020204" pitchFamily="34" charset="0"/>
              </a:rPr>
              <a:t>Simple interpretable</a:t>
            </a:r>
            <a:r>
              <a:rPr lang="en-IN" sz="1600" spc="-10" dirty="0">
                <a:latin typeface="Helvetica" panose="020B0604020202020204" pitchFamily="34" charset="0"/>
                <a:cs typeface="Helvetica" panose="020B0604020202020204" pitchFamily="34" charset="0"/>
              </a:rPr>
              <a:t> </a:t>
            </a:r>
            <a:r>
              <a:rPr lang="en-IN" sz="1600" dirty="0">
                <a:latin typeface="Helvetica" panose="020B0604020202020204" pitchFamily="34" charset="0"/>
                <a:cs typeface="Helvetica" panose="020B0604020202020204" pitchFamily="34" charset="0"/>
              </a:rPr>
              <a:t>models</a:t>
            </a:r>
          </a:p>
          <a:p>
            <a:pPr marL="836294" lvl="1" indent="-336550">
              <a:lnSpc>
                <a:spcPct val="100000"/>
              </a:lnSpc>
              <a:spcBef>
                <a:spcPts val="270"/>
              </a:spcBef>
              <a:tabLst>
                <a:tab pos="836294" algn="l"/>
                <a:tab pos="836930" algn="l"/>
              </a:tabLst>
            </a:pPr>
            <a:r>
              <a:rPr lang="en-IN" sz="1600" spc="-5" dirty="0">
                <a:latin typeface="Helvetica" panose="020B0604020202020204" pitchFamily="34" charset="0"/>
                <a:cs typeface="Helvetica" panose="020B0604020202020204" pitchFamily="34" charset="0"/>
              </a:rPr>
              <a:t>Intrinsically interpretable techniques for deep</a:t>
            </a:r>
            <a:r>
              <a:rPr lang="en-IN" sz="1600" spc="-75" dirty="0">
                <a:latin typeface="Helvetica" panose="020B0604020202020204" pitchFamily="34" charset="0"/>
                <a:cs typeface="Helvetica" panose="020B0604020202020204" pitchFamily="34" charset="0"/>
              </a:rPr>
              <a:t> </a:t>
            </a:r>
            <a:r>
              <a:rPr lang="en-IN" sz="1600" spc="-5" dirty="0">
                <a:latin typeface="Helvetica" panose="020B0604020202020204" pitchFamily="34" charset="0"/>
                <a:cs typeface="Helvetica" panose="020B0604020202020204" pitchFamily="34" charset="0"/>
              </a:rPr>
              <a:t>learning</a:t>
            </a:r>
            <a:endParaRPr lang="en-IN" sz="1600" dirty="0">
              <a:latin typeface="Helvetica" panose="020B0604020202020204" pitchFamily="34" charset="0"/>
              <a:cs typeface="Helvetica" panose="020B0604020202020204" pitchFamily="34" charset="0"/>
            </a:endParaRPr>
          </a:p>
          <a:p>
            <a:pPr marL="379095" indent="-367030">
              <a:lnSpc>
                <a:spcPct val="100000"/>
              </a:lnSpc>
              <a:spcBef>
                <a:spcPts val="254"/>
              </a:spcBef>
              <a:tabLst>
                <a:tab pos="379095" algn="l"/>
                <a:tab pos="379730" algn="l"/>
              </a:tabLst>
            </a:pPr>
            <a:r>
              <a:rPr lang="en-IN" sz="1800" spc="-5" dirty="0">
                <a:latin typeface="Helvetica" panose="020B0604020202020204" pitchFamily="34" charset="0"/>
                <a:cs typeface="Helvetica" panose="020B0604020202020204" pitchFamily="34" charset="0"/>
              </a:rPr>
              <a:t>Interpretability</a:t>
            </a:r>
            <a:r>
              <a:rPr lang="en-IN" sz="1800" spc="-10" dirty="0">
                <a:latin typeface="Helvetica" panose="020B0604020202020204" pitchFamily="34" charset="0"/>
                <a:cs typeface="Helvetica" panose="020B0604020202020204" pitchFamily="34" charset="0"/>
              </a:rPr>
              <a:t> </a:t>
            </a:r>
            <a:r>
              <a:rPr lang="en-IN" sz="1800" spc="-5" dirty="0">
                <a:latin typeface="Helvetica" panose="020B0604020202020204" pitchFamily="34" charset="0"/>
                <a:cs typeface="Helvetica" panose="020B0604020202020204" pitchFamily="34" charset="0"/>
              </a:rPr>
              <a:t>Concepts</a:t>
            </a:r>
            <a:endParaRPr lang="en-IN" sz="1800" dirty="0">
              <a:latin typeface="Helvetica" panose="020B0604020202020204" pitchFamily="34" charset="0"/>
              <a:cs typeface="Helvetica" panose="020B0604020202020204" pitchFamily="34" charset="0"/>
            </a:endParaRPr>
          </a:p>
          <a:p>
            <a:pPr marL="836294" lvl="1" indent="-336550">
              <a:lnSpc>
                <a:spcPct val="100000"/>
              </a:lnSpc>
              <a:spcBef>
                <a:spcPts val="330"/>
              </a:spcBef>
              <a:tabLst>
                <a:tab pos="836294" algn="l"/>
                <a:tab pos="836930" algn="l"/>
              </a:tabLst>
            </a:pPr>
            <a:r>
              <a:rPr lang="en-IN" sz="1600" spc="-5" dirty="0">
                <a:latin typeface="Helvetica" panose="020B0604020202020204" pitchFamily="34" charset="0"/>
                <a:cs typeface="Helvetica" panose="020B0604020202020204" pitchFamily="34" charset="0"/>
              </a:rPr>
              <a:t>Intrinsic and post hoc</a:t>
            </a:r>
            <a:r>
              <a:rPr lang="en-IN" sz="1600" spc="-15" dirty="0">
                <a:latin typeface="Helvetica" panose="020B0604020202020204" pitchFamily="34" charset="0"/>
                <a:cs typeface="Helvetica" panose="020B0604020202020204" pitchFamily="34" charset="0"/>
              </a:rPr>
              <a:t> </a:t>
            </a:r>
            <a:r>
              <a:rPr lang="en-IN" sz="1600" dirty="0">
                <a:latin typeface="Helvetica" panose="020B0604020202020204" pitchFamily="34" charset="0"/>
                <a:cs typeface="Helvetica" panose="020B0604020202020204" pitchFamily="34" charset="0"/>
              </a:rPr>
              <a:t>methods</a:t>
            </a:r>
          </a:p>
          <a:p>
            <a:pPr marL="836294" lvl="1" indent="-336550">
              <a:lnSpc>
                <a:spcPct val="100000"/>
              </a:lnSpc>
              <a:spcBef>
                <a:spcPts val="270"/>
              </a:spcBef>
              <a:tabLst>
                <a:tab pos="836294" algn="l"/>
                <a:tab pos="836930" algn="l"/>
              </a:tabLst>
            </a:pPr>
            <a:r>
              <a:rPr lang="en-IN" sz="1600" dirty="0">
                <a:latin typeface="Helvetica" panose="020B0604020202020204" pitchFamily="34" charset="0"/>
                <a:cs typeface="Helvetica" panose="020B0604020202020204" pitchFamily="34" charset="0"/>
              </a:rPr>
              <a:t>model-specific </a:t>
            </a:r>
            <a:r>
              <a:rPr lang="en-IN" sz="1600" spc="-5" dirty="0">
                <a:latin typeface="Helvetica" panose="020B0604020202020204" pitchFamily="34" charset="0"/>
                <a:cs typeface="Helvetica" panose="020B0604020202020204" pitchFamily="34" charset="0"/>
              </a:rPr>
              <a:t>and </a:t>
            </a:r>
            <a:r>
              <a:rPr lang="en-IN" sz="1600" dirty="0">
                <a:latin typeface="Helvetica" panose="020B0604020202020204" pitchFamily="34" charset="0"/>
                <a:cs typeface="Helvetica" panose="020B0604020202020204" pitchFamily="34" charset="0"/>
              </a:rPr>
              <a:t>model-agnostic</a:t>
            </a:r>
            <a:r>
              <a:rPr lang="en-IN" sz="1600" spc="-30" dirty="0">
                <a:latin typeface="Helvetica" panose="020B0604020202020204" pitchFamily="34" charset="0"/>
                <a:cs typeface="Helvetica" panose="020B0604020202020204" pitchFamily="34" charset="0"/>
              </a:rPr>
              <a:t> </a:t>
            </a:r>
            <a:r>
              <a:rPr lang="en-IN" sz="1600" dirty="0">
                <a:latin typeface="Helvetica" panose="020B0604020202020204" pitchFamily="34" charset="0"/>
                <a:cs typeface="Helvetica" panose="020B0604020202020204" pitchFamily="34" charset="0"/>
              </a:rPr>
              <a:t>methods</a:t>
            </a:r>
          </a:p>
          <a:p>
            <a:pPr marL="836294" lvl="1" indent="-336550">
              <a:lnSpc>
                <a:spcPct val="100000"/>
              </a:lnSpc>
              <a:spcBef>
                <a:spcPts val="270"/>
              </a:spcBef>
              <a:tabLst>
                <a:tab pos="836294" algn="l"/>
                <a:tab pos="836930" algn="l"/>
              </a:tabLst>
            </a:pPr>
            <a:r>
              <a:rPr lang="en-IN" sz="1600" spc="-5" dirty="0">
                <a:latin typeface="Helvetica" panose="020B0604020202020204" pitchFamily="34" charset="0"/>
                <a:cs typeface="Helvetica" panose="020B0604020202020204" pitchFamily="34" charset="0"/>
              </a:rPr>
              <a:t>Local and global interpretable</a:t>
            </a:r>
            <a:r>
              <a:rPr lang="en-IN" sz="1600" spc="-20" dirty="0">
                <a:latin typeface="Helvetica" panose="020B0604020202020204" pitchFamily="34" charset="0"/>
                <a:cs typeface="Helvetica" panose="020B0604020202020204" pitchFamily="34" charset="0"/>
              </a:rPr>
              <a:t> </a:t>
            </a:r>
            <a:r>
              <a:rPr lang="en-IN" sz="1600" dirty="0">
                <a:latin typeface="Helvetica" panose="020B0604020202020204" pitchFamily="34" charset="0"/>
                <a:cs typeface="Helvetica" panose="020B0604020202020204" pitchFamily="34" charset="0"/>
              </a:rPr>
              <a:t>methods</a:t>
            </a:r>
          </a:p>
          <a:p>
            <a:pPr marL="836294" lvl="1" indent="-336550">
              <a:lnSpc>
                <a:spcPct val="100000"/>
              </a:lnSpc>
              <a:spcBef>
                <a:spcPts val="270"/>
              </a:spcBef>
              <a:tabLst>
                <a:tab pos="836294" algn="l"/>
                <a:tab pos="836930" algn="l"/>
              </a:tabLst>
            </a:pPr>
            <a:r>
              <a:rPr lang="en-IN" sz="1600" spc="-5" dirty="0">
                <a:latin typeface="Helvetica" panose="020B0604020202020204" pitchFamily="34" charset="0"/>
                <a:cs typeface="Helvetica" panose="020B0604020202020204" pitchFamily="34" charset="0"/>
              </a:rPr>
              <a:t>Interpretability and performance</a:t>
            </a:r>
            <a:r>
              <a:rPr lang="en-IN" sz="1600" spc="-15" dirty="0">
                <a:latin typeface="Helvetica" panose="020B0604020202020204" pitchFamily="34" charset="0"/>
                <a:cs typeface="Helvetica" panose="020B0604020202020204" pitchFamily="34" charset="0"/>
              </a:rPr>
              <a:t> </a:t>
            </a:r>
            <a:r>
              <a:rPr lang="en-IN" sz="1600" spc="-10" dirty="0">
                <a:latin typeface="Helvetica" panose="020B0604020202020204" pitchFamily="34" charset="0"/>
                <a:cs typeface="Helvetica" panose="020B0604020202020204" pitchFamily="34" charset="0"/>
              </a:rPr>
              <a:t>trade-offs</a:t>
            </a:r>
            <a:endParaRPr lang="en-IN" sz="1600" dirty="0">
              <a:latin typeface="Helvetica" panose="020B0604020202020204" pitchFamily="34" charset="0"/>
              <a:cs typeface="Helvetica" panose="020B0604020202020204" pitchFamily="34" charset="0"/>
            </a:endParaRPr>
          </a:p>
          <a:p>
            <a:endParaRPr lang="en-IN" sz="1800" dirty="0">
              <a:latin typeface="Helvetica" panose="020B0604020202020204" pitchFamily="34" charset="0"/>
              <a:cs typeface="Helvetica" panose="020B0604020202020204" pitchFamily="34" charset="0"/>
            </a:endParaRPr>
          </a:p>
        </p:txBody>
      </p:sp>
      <p:sp>
        <p:nvSpPr>
          <p:cNvPr id="5" name="Text Placeholder 4"/>
          <p:cNvSpPr>
            <a:spLocks noGrp="1"/>
          </p:cNvSpPr>
          <p:nvPr>
            <p:ph type="body" sz="quarter" idx="14"/>
          </p:nvPr>
        </p:nvSpPr>
        <p:spPr/>
        <p:txBody>
          <a:bodyPr>
            <a:normAutofit lnSpcReduction="10000"/>
          </a:bodyPr>
          <a:lstStyle/>
          <a:p>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Reasons for </a:t>
            </a:r>
            <a:r>
              <a:rPr sz="2800" dirty="0"/>
              <a:t>ML</a:t>
            </a:r>
            <a:r>
              <a:rPr sz="2800" spc="-200" dirty="0"/>
              <a:t> </a:t>
            </a:r>
            <a:r>
              <a:rPr sz="2800" spc="-5" dirty="0"/>
              <a:t>Interpretability</a:t>
            </a:r>
            <a:endParaRPr sz="2800"/>
          </a:p>
        </p:txBody>
      </p:sp>
      <p:sp>
        <p:nvSpPr>
          <p:cNvPr id="4" name="Text Placeholder 3"/>
          <p:cNvSpPr>
            <a:spLocks noGrp="1"/>
          </p:cNvSpPr>
          <p:nvPr>
            <p:ph type="body" sz="quarter" idx="13"/>
          </p:nvPr>
        </p:nvSpPr>
        <p:spPr>
          <a:xfrm>
            <a:off x="643304" y="1200151"/>
            <a:ext cx="7620000" cy="3352799"/>
          </a:xfrm>
        </p:spPr>
        <p:txBody>
          <a:bodyPr>
            <a:noAutofit/>
          </a:bodyPr>
          <a:lstStyle/>
          <a:p>
            <a:pPr marL="379095" indent="-367030">
              <a:lnSpc>
                <a:spcPct val="100000"/>
              </a:lnSpc>
              <a:spcBef>
                <a:spcPts val="525"/>
              </a:spcBef>
              <a:tabLst>
                <a:tab pos="379095" algn="l"/>
                <a:tab pos="379730" algn="l"/>
              </a:tabLst>
            </a:pPr>
            <a:r>
              <a:rPr lang="en-US" sz="1800" spc="-5" dirty="0">
                <a:latin typeface="Helvetica" panose="020B0604020202020204" pitchFamily="34" charset="0"/>
                <a:cs typeface="Helvetica" panose="020B0604020202020204" pitchFamily="34" charset="0"/>
              </a:rPr>
              <a:t>Our </a:t>
            </a:r>
            <a:r>
              <a:rPr lang="en-US" sz="1800" dirty="0">
                <a:latin typeface="Helvetica" panose="020B0604020202020204" pitchFamily="34" charset="0"/>
                <a:cs typeface="Helvetica" panose="020B0604020202020204" pitchFamily="34" charset="0"/>
              </a:rPr>
              <a:t>society </a:t>
            </a:r>
            <a:r>
              <a:rPr lang="en-US" sz="1800" spc="-5" dirty="0">
                <a:latin typeface="Helvetica" panose="020B0604020202020204" pitchFamily="34" charset="0"/>
                <a:cs typeface="Helvetica" panose="020B0604020202020204" pitchFamily="34" charset="0"/>
              </a:rPr>
              <a:t>has been </a:t>
            </a:r>
            <a:r>
              <a:rPr lang="en-US" sz="1800" dirty="0">
                <a:latin typeface="Helvetica" panose="020B0604020202020204" pitchFamily="34" charset="0"/>
                <a:cs typeface="Helvetica" panose="020B0604020202020204" pitchFamily="34" charset="0"/>
              </a:rPr>
              <a:t>shifted </a:t>
            </a:r>
            <a:r>
              <a:rPr lang="en-US" sz="1800" spc="-5" dirty="0">
                <a:latin typeface="Helvetica" panose="020B0604020202020204" pitchFamily="34" charset="0"/>
                <a:cs typeface="Helvetica" panose="020B0604020202020204" pitchFamily="34" charset="0"/>
              </a:rPr>
              <a:t>to </a:t>
            </a:r>
            <a:r>
              <a:rPr lang="en-US" sz="1800" dirty="0">
                <a:latin typeface="Helvetica" panose="020B0604020202020204" pitchFamily="34" charset="0"/>
                <a:cs typeface="Helvetica" panose="020B0604020202020204" pitchFamily="34" charset="0"/>
              </a:rPr>
              <a:t>rely </a:t>
            </a:r>
            <a:r>
              <a:rPr lang="en-US" sz="1800" spc="-5" dirty="0">
                <a:latin typeface="Helvetica" panose="020B0604020202020204" pitchFamily="34" charset="0"/>
                <a:cs typeface="Helvetica" panose="020B0604020202020204" pitchFamily="34" charset="0"/>
              </a:rPr>
              <a:t>on AI </a:t>
            </a:r>
            <a:r>
              <a:rPr lang="en-US" sz="1800" dirty="0">
                <a:latin typeface="Helvetica" panose="020B0604020202020204" pitchFamily="34" charset="0"/>
                <a:cs typeface="Helvetica" panose="020B0604020202020204" pitchFamily="34" charset="0"/>
              </a:rPr>
              <a:t>more </a:t>
            </a:r>
            <a:r>
              <a:rPr lang="en-US" sz="1800" spc="-5" dirty="0">
                <a:latin typeface="Helvetica" panose="020B0604020202020204" pitchFamily="34" charset="0"/>
                <a:cs typeface="Helvetica" panose="020B0604020202020204" pitchFamily="34" charset="0"/>
              </a:rPr>
              <a:t>than</a:t>
            </a:r>
            <a:r>
              <a:rPr lang="en-US" sz="1800" spc="-150" dirty="0">
                <a:latin typeface="Helvetica" panose="020B0604020202020204" pitchFamily="34" charset="0"/>
                <a:cs typeface="Helvetica" panose="020B0604020202020204" pitchFamily="34" charset="0"/>
              </a:rPr>
              <a:t> </a:t>
            </a:r>
            <a:r>
              <a:rPr lang="en-US" sz="1800" spc="-5" dirty="0">
                <a:latin typeface="Helvetica" panose="020B0604020202020204" pitchFamily="34" charset="0"/>
                <a:cs typeface="Helvetica" panose="020B0604020202020204" pitchFamily="34" charset="0"/>
              </a:rPr>
              <a:t>ever</a:t>
            </a:r>
            <a:endParaRPr lang="en-US" sz="1800" dirty="0">
              <a:latin typeface="Helvetica" panose="020B0604020202020204" pitchFamily="34" charset="0"/>
              <a:cs typeface="Helvetica" panose="020B0604020202020204" pitchFamily="34" charset="0"/>
            </a:endParaRPr>
          </a:p>
          <a:p>
            <a:pPr marL="721995" lvl="1" indent="-367030">
              <a:lnSpc>
                <a:spcPct val="100000"/>
              </a:lnSpc>
              <a:spcBef>
                <a:spcPts val="525"/>
              </a:spcBef>
              <a:tabLst>
                <a:tab pos="379095" algn="l"/>
                <a:tab pos="379730" algn="l"/>
              </a:tabLst>
            </a:pPr>
            <a:r>
              <a:rPr lang="en-US" sz="1600" spc="-5" dirty="0">
                <a:latin typeface="Helvetica" panose="020B0604020202020204" pitchFamily="34" charset="0"/>
                <a:cs typeface="Helvetica" panose="020B0604020202020204" pitchFamily="34" charset="0"/>
              </a:rPr>
              <a:t>autonomous</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vehicles</a:t>
            </a:r>
          </a:p>
          <a:p>
            <a:pPr marL="721995" lvl="1" indent="-367030">
              <a:lnSpc>
                <a:spcPct val="100000"/>
              </a:lnSpc>
              <a:spcBef>
                <a:spcPts val="525"/>
              </a:spcBef>
              <a:tabLst>
                <a:tab pos="379095" algn="l"/>
                <a:tab pos="379730" algn="l"/>
              </a:tabLst>
            </a:pPr>
            <a:r>
              <a:rPr lang="en-US" sz="1600" dirty="0">
                <a:latin typeface="Helvetica" panose="020B0604020202020204" pitchFamily="34" charset="0"/>
                <a:cs typeface="Helvetica" panose="020B0604020202020204" pitchFamily="34" charset="0"/>
              </a:rPr>
              <a:t>Security</a:t>
            </a:r>
          </a:p>
          <a:p>
            <a:pPr marL="721995" lvl="1" indent="-367030">
              <a:lnSpc>
                <a:spcPct val="100000"/>
              </a:lnSpc>
              <a:spcBef>
                <a:spcPts val="525"/>
              </a:spcBef>
              <a:tabLst>
                <a:tab pos="379095" algn="l"/>
                <a:tab pos="379730" algn="l"/>
              </a:tabLst>
            </a:pPr>
            <a:r>
              <a:rPr lang="en-US" sz="1600" spc="-5" dirty="0">
                <a:latin typeface="Helvetica" panose="020B0604020202020204" pitchFamily="34" charset="0"/>
                <a:cs typeface="Helvetica" panose="020B0604020202020204" pitchFamily="34" charset="0"/>
              </a:rPr>
              <a:t>Finance</a:t>
            </a:r>
            <a:endParaRPr lang="en-US" sz="1600" dirty="0">
              <a:latin typeface="Helvetica" panose="020B0604020202020204" pitchFamily="34" charset="0"/>
              <a:cs typeface="Helvetica" panose="020B0604020202020204" pitchFamily="34" charset="0"/>
            </a:endParaRPr>
          </a:p>
          <a:p>
            <a:pPr marL="721995" lvl="1" indent="-367030">
              <a:lnSpc>
                <a:spcPct val="100000"/>
              </a:lnSpc>
              <a:spcBef>
                <a:spcPts val="525"/>
              </a:spcBef>
              <a:tabLst>
                <a:tab pos="379095" algn="l"/>
                <a:tab pos="379730" algn="l"/>
              </a:tabLst>
            </a:pPr>
            <a:r>
              <a:rPr lang="en-US" sz="1600" dirty="0">
                <a:latin typeface="Helvetica" panose="020B0604020202020204" pitchFamily="34" charset="0"/>
                <a:cs typeface="Helvetica" panose="020B0604020202020204" pitchFamily="34" charset="0"/>
              </a:rPr>
              <a:t>many</a:t>
            </a:r>
            <a:r>
              <a:rPr lang="en-US" sz="1600" spc="-10" dirty="0">
                <a:latin typeface="Helvetica" panose="020B0604020202020204" pitchFamily="34" charset="0"/>
                <a:cs typeface="Helvetica" panose="020B0604020202020204" pitchFamily="34" charset="0"/>
              </a:rPr>
              <a:t> </a:t>
            </a:r>
            <a:r>
              <a:rPr lang="en-US" sz="1600" spc="-5" dirty="0">
                <a:latin typeface="Helvetica" panose="020B0604020202020204" pitchFamily="34" charset="0"/>
                <a:cs typeface="Helvetica" panose="020B0604020202020204" pitchFamily="34" charset="0"/>
              </a:rPr>
              <a:t>others</a:t>
            </a:r>
            <a:endParaRPr lang="en-US" sz="1800" dirty="0">
              <a:latin typeface="Helvetica" panose="020B0604020202020204" pitchFamily="34" charset="0"/>
              <a:cs typeface="Helvetica" panose="020B0604020202020204" pitchFamily="34" charset="0"/>
            </a:endParaRPr>
          </a:p>
          <a:p>
            <a:pPr marL="379095" indent="-351790">
              <a:lnSpc>
                <a:spcPct val="100000"/>
              </a:lnSpc>
              <a:tabLst>
                <a:tab pos="379095" algn="l"/>
                <a:tab pos="379730" algn="l"/>
              </a:tabLst>
            </a:pPr>
            <a:r>
              <a:rPr lang="en-US" sz="1800" spc="-5" dirty="0">
                <a:latin typeface="Helvetica" panose="020B0604020202020204" pitchFamily="34" charset="0"/>
                <a:cs typeface="Helvetica" panose="020B0604020202020204" pitchFamily="34" charset="0"/>
              </a:rPr>
              <a:t>Who will benefit from </a:t>
            </a:r>
            <a:r>
              <a:rPr lang="en-US" sz="1800" dirty="0">
                <a:latin typeface="Helvetica" panose="020B0604020202020204" pitchFamily="34" charset="0"/>
                <a:cs typeface="Helvetica" panose="020B0604020202020204" pitchFamily="34" charset="0"/>
              </a:rPr>
              <a:t>ML</a:t>
            </a:r>
            <a:r>
              <a:rPr lang="en-US" sz="1800" spc="-75" dirty="0">
                <a:latin typeface="Helvetica" panose="020B0604020202020204" pitchFamily="34" charset="0"/>
                <a:cs typeface="Helvetica" panose="020B0604020202020204" pitchFamily="34" charset="0"/>
              </a:rPr>
              <a:t> </a:t>
            </a:r>
            <a:r>
              <a:rPr lang="en-US" sz="1800" spc="-5" dirty="0">
                <a:latin typeface="Helvetica" panose="020B0604020202020204" pitchFamily="34" charset="0"/>
                <a:cs typeface="Helvetica" panose="020B0604020202020204" pitchFamily="34" charset="0"/>
              </a:rPr>
              <a:t>Interpretability?</a:t>
            </a:r>
            <a:endParaRPr lang="en-US" sz="1800" dirty="0">
              <a:latin typeface="Helvetica" panose="020B0604020202020204" pitchFamily="34" charset="0"/>
              <a:cs typeface="Helvetica" panose="020B0604020202020204" pitchFamily="34" charset="0"/>
            </a:endParaRPr>
          </a:p>
          <a:p>
            <a:pPr marL="721995" lvl="1" indent="-351790">
              <a:lnSpc>
                <a:spcPct val="100000"/>
              </a:lnSpc>
              <a:tabLst>
                <a:tab pos="379095" algn="l"/>
                <a:tab pos="379730" algn="l"/>
              </a:tabLst>
            </a:pPr>
            <a:r>
              <a:rPr lang="en-US" sz="1800" spc="-5" dirty="0">
                <a:latin typeface="Helvetica" panose="020B0604020202020204" pitchFamily="34" charset="0"/>
                <a:cs typeface="Helvetica" panose="020B0604020202020204" pitchFamily="34" charset="0"/>
              </a:rPr>
              <a:t>End Users: enhance trust, understand the </a:t>
            </a:r>
            <a:r>
              <a:rPr lang="en-US" sz="1800" dirty="0">
                <a:latin typeface="Helvetica" panose="020B0604020202020204" pitchFamily="34" charset="0"/>
                <a:cs typeface="Helvetica" panose="020B0604020202020204" pitchFamily="34" charset="0"/>
              </a:rPr>
              <a:t>consequences </a:t>
            </a:r>
            <a:r>
              <a:rPr lang="en-US" sz="1800" spc="-5" dirty="0">
                <a:latin typeface="Helvetica" panose="020B0604020202020204" pitchFamily="34" charset="0"/>
                <a:cs typeface="Helvetica" panose="020B0604020202020204" pitchFamily="34" charset="0"/>
              </a:rPr>
              <a:t>of the decisions, e.g.,  </a:t>
            </a:r>
            <a:r>
              <a:rPr lang="en-US" sz="1800" spc="-20" dirty="0">
                <a:latin typeface="Helvetica" panose="020B0604020202020204" pitchFamily="34" charset="0"/>
                <a:cs typeface="Helvetica" panose="020B0604020202020204" pitchFamily="34" charset="0"/>
              </a:rPr>
              <a:t>privacy,</a:t>
            </a:r>
            <a:r>
              <a:rPr lang="en-US" sz="1800" spc="-10" dirty="0">
                <a:latin typeface="Helvetica" panose="020B0604020202020204" pitchFamily="34" charset="0"/>
                <a:cs typeface="Helvetica" panose="020B0604020202020204" pitchFamily="34" charset="0"/>
              </a:rPr>
              <a:t> </a:t>
            </a:r>
            <a:r>
              <a:rPr lang="en-US" sz="1800" spc="-5" dirty="0">
                <a:latin typeface="Helvetica" panose="020B0604020202020204" pitchFamily="34" charset="0"/>
                <a:cs typeface="Helvetica" panose="020B0604020202020204" pitchFamily="34" charset="0"/>
              </a:rPr>
              <a:t>fairness.</a:t>
            </a:r>
            <a:endParaRPr lang="en-US" sz="1800" dirty="0">
              <a:latin typeface="Helvetica" panose="020B0604020202020204" pitchFamily="34" charset="0"/>
              <a:cs typeface="Helvetica" panose="020B0604020202020204" pitchFamily="34" charset="0"/>
            </a:endParaRPr>
          </a:p>
          <a:p>
            <a:pPr marL="721995" lvl="1" indent="-351790">
              <a:lnSpc>
                <a:spcPct val="100000"/>
              </a:lnSpc>
              <a:tabLst>
                <a:tab pos="379095" algn="l"/>
                <a:tab pos="379730" algn="l"/>
              </a:tabLst>
            </a:pPr>
            <a:r>
              <a:rPr lang="en-US" sz="1800" spc="-5" dirty="0">
                <a:latin typeface="Helvetica" panose="020B0604020202020204" pitchFamily="34" charset="0"/>
                <a:cs typeface="Helvetica" panose="020B0604020202020204" pitchFamily="34" charset="0"/>
              </a:rPr>
              <a:t>Regulatory Agencies: </a:t>
            </a:r>
            <a:r>
              <a:rPr lang="en-US" sz="1800" dirty="0">
                <a:latin typeface="Helvetica" panose="020B0604020202020204" pitchFamily="34" charset="0"/>
                <a:cs typeface="Helvetica" panose="020B0604020202020204" pitchFamily="34" charset="0"/>
              </a:rPr>
              <a:t>compliance, </a:t>
            </a:r>
            <a:r>
              <a:rPr lang="en-US" sz="1800" spc="-5" dirty="0">
                <a:latin typeface="Helvetica" panose="020B0604020202020204" pitchFamily="34" charset="0"/>
                <a:cs typeface="Helvetica" panose="020B0604020202020204" pitchFamily="34" charset="0"/>
              </a:rPr>
              <a:t>audits, and</a:t>
            </a:r>
            <a:r>
              <a:rPr lang="en-US" sz="1800" spc="-105" dirty="0">
                <a:latin typeface="Helvetica" panose="020B0604020202020204" pitchFamily="34" charset="0"/>
                <a:cs typeface="Helvetica" panose="020B0604020202020204" pitchFamily="34" charset="0"/>
              </a:rPr>
              <a:t> </a:t>
            </a:r>
            <a:r>
              <a:rPr lang="en-US" sz="1800" spc="-15" dirty="0">
                <a:latin typeface="Helvetica" panose="020B0604020202020204" pitchFamily="34" charset="0"/>
                <a:cs typeface="Helvetica" panose="020B0604020202020204" pitchFamily="34" charset="0"/>
              </a:rPr>
              <a:t>accountability.</a:t>
            </a:r>
            <a:endParaRPr lang="en-US" sz="1800" dirty="0">
              <a:latin typeface="Helvetica" panose="020B0604020202020204" pitchFamily="34" charset="0"/>
              <a:cs typeface="Helvetica" panose="020B0604020202020204" pitchFamily="34" charset="0"/>
            </a:endParaRPr>
          </a:p>
          <a:p>
            <a:pPr marL="721995" lvl="1" indent="-351790">
              <a:lnSpc>
                <a:spcPct val="100000"/>
              </a:lnSpc>
              <a:tabLst>
                <a:tab pos="379095" algn="l"/>
                <a:tab pos="379730" algn="l"/>
              </a:tabLst>
            </a:pPr>
            <a:r>
              <a:rPr lang="en-US" sz="1800" dirty="0">
                <a:latin typeface="Helvetica" panose="020B0604020202020204" pitchFamily="34" charset="0"/>
                <a:cs typeface="Helvetica" panose="020B0604020202020204" pitchFamily="34" charset="0"/>
              </a:rPr>
              <a:t>Model </a:t>
            </a:r>
            <a:r>
              <a:rPr lang="en-US" sz="1800" spc="-5" dirty="0">
                <a:latin typeface="Helvetica" panose="020B0604020202020204" pitchFamily="34" charset="0"/>
                <a:cs typeface="Helvetica" panose="020B0604020202020204" pitchFamily="34" charset="0"/>
              </a:rPr>
              <a:t>Designers: diagnose </a:t>
            </a:r>
            <a:r>
              <a:rPr lang="en-US" sz="1800" dirty="0">
                <a:latin typeface="Helvetica" panose="020B0604020202020204" pitchFamily="34" charset="0"/>
                <a:cs typeface="Helvetica" panose="020B0604020202020204" pitchFamily="34" charset="0"/>
              </a:rPr>
              <a:t>model</a:t>
            </a:r>
            <a:r>
              <a:rPr lang="en-US" sz="1800" spc="-20" dirty="0">
                <a:latin typeface="Helvetica" panose="020B0604020202020204" pitchFamily="34" charset="0"/>
                <a:cs typeface="Helvetica" panose="020B0604020202020204" pitchFamily="34" charset="0"/>
              </a:rPr>
              <a:t> </a:t>
            </a:r>
            <a:r>
              <a:rPr lang="en-US" sz="1800" spc="-5" dirty="0">
                <a:latin typeface="Helvetica" panose="020B0604020202020204" pitchFamily="34" charset="0"/>
                <a:cs typeface="Helvetica" panose="020B0604020202020204" pitchFamily="34" charset="0"/>
              </a:rPr>
              <a:t>performance</a:t>
            </a:r>
            <a:endParaRPr lang="en-US" sz="1800" dirty="0">
              <a:latin typeface="Helvetica" panose="020B0604020202020204" pitchFamily="34" charset="0"/>
              <a:cs typeface="Helvetica" panose="020B0604020202020204" pitchFamily="34" charset="0"/>
            </a:endParaRPr>
          </a:p>
          <a:p>
            <a:endParaRPr lang="en-IN" sz="1800" dirty="0">
              <a:latin typeface="Helvetica" panose="020B0604020202020204" pitchFamily="34" charset="0"/>
              <a:cs typeface="Helvetica" panose="020B0604020202020204" pitchFamily="34" charset="0"/>
            </a:endParaRPr>
          </a:p>
        </p:txBody>
      </p:sp>
      <p:sp>
        <p:nvSpPr>
          <p:cNvPr id="5" name="Text Placeholder 4"/>
          <p:cNvSpPr>
            <a:spLocks noGrp="1"/>
          </p:cNvSpPr>
          <p:nvPr>
            <p:ph type="body" sz="quarter" idx="14"/>
          </p:nvPr>
        </p:nvSpPr>
        <p:spPr/>
        <p:txBody>
          <a:bodyPr>
            <a:normAutofit lnSpcReduction="10000"/>
          </a:bodyPr>
          <a:lstStyle/>
          <a:p>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dirty="0"/>
              <a:t>Machine </a:t>
            </a:r>
            <a:r>
              <a:rPr sz="2800" spc="-5" dirty="0"/>
              <a:t>Learning</a:t>
            </a:r>
            <a:r>
              <a:rPr sz="2800" spc="-100" dirty="0"/>
              <a:t> </a:t>
            </a:r>
            <a:r>
              <a:rPr sz="2800" spc="-5" dirty="0"/>
              <a:t>Interpretability</a:t>
            </a:r>
            <a:endParaRPr sz="2800"/>
          </a:p>
        </p:txBody>
      </p:sp>
      <p:sp>
        <p:nvSpPr>
          <p:cNvPr id="9" name="Text Placeholder 8"/>
          <p:cNvSpPr>
            <a:spLocks noGrp="1"/>
          </p:cNvSpPr>
          <p:nvPr>
            <p:ph type="body" sz="quarter" idx="14"/>
          </p:nvPr>
        </p:nvSpPr>
        <p:spPr/>
        <p:txBody>
          <a:bodyPr>
            <a:normAutofit/>
          </a:bodyPr>
          <a:lstStyle/>
          <a:p>
            <a:r>
              <a:rPr lang="en-US" sz="1400" dirty="0">
                <a:solidFill>
                  <a:srgbClr val="595959"/>
                </a:solidFill>
                <a:latin typeface="Arial"/>
                <a:cs typeface="Arial"/>
              </a:rPr>
              <a:t>ML </a:t>
            </a:r>
            <a:r>
              <a:rPr lang="en-US" sz="1400" spc="-5" dirty="0">
                <a:solidFill>
                  <a:srgbClr val="595959"/>
                </a:solidFill>
                <a:latin typeface="Arial"/>
                <a:cs typeface="Arial"/>
              </a:rPr>
              <a:t>interpretability allows one to examine </a:t>
            </a:r>
            <a:r>
              <a:rPr lang="en-US" sz="1400" dirty="0">
                <a:solidFill>
                  <a:srgbClr val="595959"/>
                </a:solidFill>
                <a:latin typeface="Arial"/>
                <a:cs typeface="Arial"/>
              </a:rPr>
              <a:t>model's </a:t>
            </a:r>
            <a:r>
              <a:rPr lang="en-US" sz="1400" spc="-5" dirty="0">
                <a:solidFill>
                  <a:srgbClr val="595959"/>
                </a:solidFill>
                <a:latin typeface="Arial"/>
                <a:cs typeface="Arial"/>
              </a:rPr>
              <a:t>basis in its decision </a:t>
            </a:r>
            <a:r>
              <a:rPr lang="en-US" sz="1400" dirty="0">
                <a:solidFill>
                  <a:srgbClr val="595959"/>
                </a:solidFill>
                <a:latin typeface="Arial"/>
                <a:cs typeface="Arial"/>
              </a:rPr>
              <a:t>making</a:t>
            </a:r>
            <a:r>
              <a:rPr lang="en-US" sz="1400" spc="-130" dirty="0">
                <a:solidFill>
                  <a:srgbClr val="595959"/>
                </a:solidFill>
                <a:latin typeface="Arial"/>
                <a:cs typeface="Arial"/>
              </a:rPr>
              <a:t> </a:t>
            </a:r>
            <a:r>
              <a:rPr lang="en-US" sz="1400" spc="-5" dirty="0">
                <a:solidFill>
                  <a:srgbClr val="595959"/>
                </a:solidFill>
                <a:latin typeface="Arial"/>
                <a:cs typeface="Arial"/>
              </a:rPr>
              <a:t>process</a:t>
            </a:r>
            <a:endParaRPr lang="en-IN" dirty="0"/>
          </a:p>
        </p:txBody>
      </p:sp>
      <p:sp>
        <p:nvSpPr>
          <p:cNvPr id="4" name="object 4"/>
          <p:cNvSpPr/>
          <p:nvPr/>
        </p:nvSpPr>
        <p:spPr>
          <a:xfrm>
            <a:off x="609600" y="1276350"/>
            <a:ext cx="4038600" cy="2590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24400" y="1352550"/>
            <a:ext cx="3810000" cy="233034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914400" y="4095750"/>
            <a:ext cx="3810000" cy="443711"/>
          </a:xfrm>
          <a:prstGeom prst="rect">
            <a:avLst/>
          </a:prstGeom>
        </p:spPr>
        <p:txBody>
          <a:bodyPr vert="horz" wrap="square" lIns="0" tIns="12700" rIns="0" bIns="0" rtlCol="0">
            <a:spAutoFit/>
          </a:bodyPr>
          <a:lstStyle/>
          <a:p>
            <a:pPr marL="12700" marR="5080">
              <a:lnSpc>
                <a:spcPct val="100000"/>
              </a:lnSpc>
              <a:spcBef>
                <a:spcPts val="100"/>
              </a:spcBef>
            </a:pPr>
            <a:r>
              <a:rPr sz="1400" b="1" spc="-5" dirty="0">
                <a:latin typeface="Helvetica" panose="020B0604020202020204" pitchFamily="34" charset="0"/>
                <a:cs typeface="Helvetica" panose="020B0604020202020204" pitchFamily="34" charset="0"/>
              </a:rPr>
              <a:t>An interpretable tree </a:t>
            </a:r>
            <a:r>
              <a:rPr sz="1400" b="1" dirty="0">
                <a:latin typeface="Helvetica" panose="020B0604020202020204" pitchFamily="34" charset="0"/>
                <a:cs typeface="Helvetica" panose="020B0604020202020204" pitchFamily="34" charset="0"/>
              </a:rPr>
              <a:t>model </a:t>
            </a:r>
            <a:r>
              <a:rPr sz="1400" b="1" spc="-5" dirty="0">
                <a:latin typeface="Helvetica" panose="020B0604020202020204" pitchFamily="34" charset="0"/>
                <a:cs typeface="Helvetica" panose="020B0604020202020204" pitchFamily="34" charset="0"/>
              </a:rPr>
              <a:t>to find  out the </a:t>
            </a:r>
            <a:r>
              <a:rPr sz="1400" b="1" dirty="0">
                <a:latin typeface="Helvetica" panose="020B0604020202020204" pitchFamily="34" charset="0"/>
                <a:cs typeface="Helvetica" panose="020B0604020202020204" pitchFamily="34" charset="0"/>
              </a:rPr>
              <a:t>kind </a:t>
            </a:r>
            <a:r>
              <a:rPr sz="1400" b="1" spc="-5" dirty="0">
                <a:latin typeface="Helvetica" panose="020B0604020202020204" pitchFamily="34" charset="0"/>
                <a:cs typeface="Helvetica" panose="020B0604020202020204" pitchFamily="34" charset="0"/>
              </a:rPr>
              <a:t>of </a:t>
            </a:r>
            <a:r>
              <a:rPr sz="1400" b="1" dirty="0">
                <a:latin typeface="Helvetica" panose="020B0604020202020204" pitchFamily="34" charset="0"/>
                <a:cs typeface="Helvetica" panose="020B0604020202020204" pitchFamily="34" charset="0"/>
              </a:rPr>
              <a:t>contact </a:t>
            </a:r>
            <a:r>
              <a:rPr sz="1400" b="1" spc="-5" dirty="0">
                <a:latin typeface="Helvetica" panose="020B0604020202020204" pitchFamily="34" charset="0"/>
                <a:cs typeface="Helvetica" panose="020B0604020202020204" pitchFamily="34" charset="0"/>
              </a:rPr>
              <a:t>lens </a:t>
            </a:r>
            <a:r>
              <a:rPr sz="1400" b="1" dirty="0">
                <a:latin typeface="Helvetica" panose="020B0604020202020204" pitchFamily="34" charset="0"/>
                <a:cs typeface="Helvetica" panose="020B0604020202020204" pitchFamily="34" charset="0"/>
              </a:rPr>
              <a:t>a</a:t>
            </a:r>
            <a:r>
              <a:rPr sz="1400" b="1" spc="-95" dirty="0">
                <a:latin typeface="Helvetica" panose="020B0604020202020204" pitchFamily="34" charset="0"/>
                <a:cs typeface="Helvetica" panose="020B0604020202020204" pitchFamily="34" charset="0"/>
              </a:rPr>
              <a:t> </a:t>
            </a:r>
            <a:r>
              <a:rPr sz="1400" b="1" spc="-5" dirty="0">
                <a:latin typeface="Helvetica" panose="020B0604020202020204" pitchFamily="34" charset="0"/>
                <a:cs typeface="Helvetica" panose="020B0604020202020204" pitchFamily="34" charset="0"/>
              </a:rPr>
              <a:t>person  </a:t>
            </a:r>
            <a:r>
              <a:rPr sz="1400" b="1" dirty="0">
                <a:latin typeface="Helvetica" panose="020B0604020202020204" pitchFamily="34" charset="0"/>
                <a:cs typeface="Helvetica" panose="020B0604020202020204" pitchFamily="34" charset="0"/>
              </a:rPr>
              <a:t>may</a:t>
            </a:r>
            <a:r>
              <a:rPr sz="1400" b="1" spc="-10" dirty="0">
                <a:latin typeface="Helvetica" panose="020B0604020202020204" pitchFamily="34" charset="0"/>
                <a:cs typeface="Helvetica" panose="020B0604020202020204" pitchFamily="34" charset="0"/>
              </a:rPr>
              <a:t> </a:t>
            </a:r>
            <a:r>
              <a:rPr sz="1400" b="1" spc="-5" dirty="0">
                <a:latin typeface="Helvetica" panose="020B0604020202020204" pitchFamily="34" charset="0"/>
                <a:cs typeface="Helvetica" panose="020B0604020202020204" pitchFamily="34" charset="0"/>
              </a:rPr>
              <a:t>wear</a:t>
            </a:r>
            <a:endParaRPr sz="1400" b="1" dirty="0">
              <a:latin typeface="Helvetica" panose="020B0604020202020204" pitchFamily="34" charset="0"/>
              <a:cs typeface="Helvetica" panose="020B0604020202020204" pitchFamily="34" charset="0"/>
            </a:endParaRPr>
          </a:p>
        </p:txBody>
      </p:sp>
      <p:sp>
        <p:nvSpPr>
          <p:cNvPr id="7" name="object 7"/>
          <p:cNvSpPr txBox="1"/>
          <p:nvPr/>
        </p:nvSpPr>
        <p:spPr>
          <a:xfrm>
            <a:off x="5181600" y="3867150"/>
            <a:ext cx="3276600" cy="443711"/>
          </a:xfrm>
          <a:prstGeom prst="rect">
            <a:avLst/>
          </a:prstGeom>
        </p:spPr>
        <p:txBody>
          <a:bodyPr vert="horz" wrap="square" lIns="0" tIns="12700" rIns="0" bIns="0" rtlCol="0">
            <a:spAutoFit/>
          </a:bodyPr>
          <a:lstStyle/>
          <a:p>
            <a:pPr marL="12700" marR="5080">
              <a:lnSpc>
                <a:spcPct val="100000"/>
              </a:lnSpc>
              <a:spcBef>
                <a:spcPts val="100"/>
              </a:spcBef>
            </a:pPr>
            <a:r>
              <a:rPr sz="1400" b="1" dirty="0">
                <a:latin typeface="Helvetica" panose="020B0604020202020204" pitchFamily="34" charset="0"/>
                <a:cs typeface="Helvetica" panose="020B0604020202020204" pitchFamily="34" charset="0"/>
              </a:rPr>
              <a:t>A </a:t>
            </a:r>
            <a:r>
              <a:rPr sz="1400" b="1" spc="-5" dirty="0">
                <a:latin typeface="Helvetica" panose="020B0604020202020204" pitchFamily="34" charset="0"/>
                <a:cs typeface="Helvetica" panose="020B0604020202020204" pitchFamily="34" charset="0"/>
              </a:rPr>
              <a:t>neural network which is</a:t>
            </a:r>
            <a:r>
              <a:rPr sz="1400" b="1" spc="-140" dirty="0">
                <a:latin typeface="Helvetica" panose="020B0604020202020204" pitchFamily="34" charset="0"/>
                <a:cs typeface="Helvetica" panose="020B0604020202020204" pitchFamily="34" charset="0"/>
              </a:rPr>
              <a:t> </a:t>
            </a:r>
            <a:r>
              <a:rPr sz="1400" b="1" spc="-5" dirty="0">
                <a:latin typeface="Helvetica" panose="020B0604020202020204" pitchFamily="34" charset="0"/>
                <a:cs typeface="Helvetica" panose="020B0604020202020204" pitchFamily="34" charset="0"/>
              </a:rPr>
              <a:t>usually  </a:t>
            </a:r>
            <a:r>
              <a:rPr sz="1400" b="1" dirty="0">
                <a:latin typeface="Helvetica" panose="020B0604020202020204" pitchFamily="34" charset="0"/>
                <a:cs typeface="Helvetica" panose="020B0604020202020204" pitchFamily="34" charset="0"/>
              </a:rPr>
              <a:t>considered a </a:t>
            </a:r>
            <a:r>
              <a:rPr sz="1400" b="1" spc="-5" dirty="0">
                <a:latin typeface="Helvetica" panose="020B0604020202020204" pitchFamily="34" charset="0"/>
                <a:cs typeface="Helvetica" panose="020B0604020202020204" pitchFamily="34" charset="0"/>
              </a:rPr>
              <a:t>black-box</a:t>
            </a:r>
            <a:r>
              <a:rPr sz="1400" b="1" spc="-55" dirty="0">
                <a:latin typeface="Helvetica" panose="020B0604020202020204" pitchFamily="34" charset="0"/>
                <a:cs typeface="Helvetica" panose="020B0604020202020204" pitchFamily="34" charset="0"/>
              </a:rPr>
              <a:t> </a:t>
            </a:r>
            <a:r>
              <a:rPr sz="1400" b="1" dirty="0">
                <a:latin typeface="Helvetica" panose="020B0604020202020204" pitchFamily="34" charset="0"/>
                <a:cs typeface="Helvetica" panose="020B0604020202020204" pitchFamily="34" charset="0"/>
              </a:rPr>
              <a:t>model.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 This Session</a:t>
            </a:r>
          </a:p>
        </p:txBody>
      </p:sp>
      <p:sp>
        <p:nvSpPr>
          <p:cNvPr id="3" name="Text Placeholder 2"/>
          <p:cNvSpPr>
            <a:spLocks noGrp="1"/>
          </p:cNvSpPr>
          <p:nvPr>
            <p:ph type="body" sz="quarter" idx="13"/>
          </p:nvPr>
        </p:nvSpPr>
        <p:spPr/>
        <p:txBody>
          <a:bodyPr/>
          <a:lstStyle/>
          <a:p>
            <a:r>
              <a:rPr lang="en-IN" dirty="0"/>
              <a:t>Fairness</a:t>
            </a:r>
          </a:p>
          <a:p>
            <a:r>
              <a:rPr lang="en-IN" dirty="0"/>
              <a:t>Accountability</a:t>
            </a:r>
          </a:p>
          <a:p>
            <a:r>
              <a:rPr lang="en-IN" dirty="0"/>
              <a:t>Transparency</a:t>
            </a:r>
          </a:p>
          <a:p>
            <a:endParaRPr lang="en-IN" dirty="0"/>
          </a:p>
        </p:txBody>
      </p:sp>
      <p:sp>
        <p:nvSpPr>
          <p:cNvPr id="4" name="Text Placeholder 3"/>
          <p:cNvSpPr>
            <a:spLocks noGrp="1"/>
          </p:cNvSpPr>
          <p:nvPr>
            <p:ph type="body" sz="quarter" idx="14"/>
          </p:nvPr>
        </p:nvSpPr>
        <p:spPr/>
        <p:txBody>
          <a:bodyPr>
            <a:normAutofit lnSpcReduction="10000"/>
          </a:bodyPr>
          <a:lstStyle/>
          <a:p>
            <a:endParaRPr lang="en-IN"/>
          </a:p>
        </p:txBody>
      </p:sp>
    </p:spTree>
    <p:extLst>
      <p:ext uri="{BB962C8B-B14F-4D97-AF65-F5344CB8AC3E}">
        <p14:creationId xmlns:p14="http://schemas.microsoft.com/office/powerpoint/2010/main" val="748457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Intrinsically interpretable</a:t>
            </a:r>
            <a:r>
              <a:rPr sz="2800" spc="-95" dirty="0"/>
              <a:t> </a:t>
            </a:r>
            <a:r>
              <a:rPr sz="2800" dirty="0"/>
              <a:t>models</a:t>
            </a:r>
            <a:endParaRPr sz="2800"/>
          </a:p>
        </p:txBody>
      </p:sp>
      <p:sp>
        <p:nvSpPr>
          <p:cNvPr id="4" name="Text Placeholder 3"/>
          <p:cNvSpPr>
            <a:spLocks noGrp="1"/>
          </p:cNvSpPr>
          <p:nvPr>
            <p:ph type="body" sz="quarter" idx="13"/>
          </p:nvPr>
        </p:nvSpPr>
        <p:spPr>
          <a:xfrm>
            <a:off x="609600" y="1200150"/>
            <a:ext cx="7620000" cy="2046685"/>
          </a:xfrm>
        </p:spPr>
        <p:txBody>
          <a:bodyPr>
            <a:normAutofit/>
          </a:bodyPr>
          <a:lstStyle/>
          <a:p>
            <a:pPr marL="379095" indent="-367030">
              <a:lnSpc>
                <a:spcPct val="100000"/>
              </a:lnSpc>
              <a:spcBef>
                <a:spcPts val="414"/>
              </a:spcBef>
              <a:buChar char="●"/>
              <a:tabLst>
                <a:tab pos="379095" algn="l"/>
                <a:tab pos="379730" algn="l"/>
              </a:tabLst>
            </a:pPr>
            <a:r>
              <a:rPr lang="en-US" sz="1800" dirty="0">
                <a:solidFill>
                  <a:srgbClr val="595959"/>
                </a:solidFill>
                <a:latin typeface="Helvetica" panose="020B0604020202020204" pitchFamily="34" charset="0"/>
                <a:cs typeface="Helvetica" panose="020B0604020202020204" pitchFamily="34" charset="0"/>
              </a:rPr>
              <a:t>Models </a:t>
            </a:r>
            <a:r>
              <a:rPr lang="en-US" sz="1800" spc="-5" dirty="0">
                <a:solidFill>
                  <a:srgbClr val="595959"/>
                </a:solidFill>
                <a:latin typeface="Helvetica" panose="020B0604020202020204" pitchFamily="34" charset="0"/>
                <a:cs typeface="Helvetica" panose="020B0604020202020204" pitchFamily="34" charset="0"/>
              </a:rPr>
              <a:t>that are interpretable by</a:t>
            </a:r>
            <a:r>
              <a:rPr lang="en-US" sz="1800" spc="-20" dirty="0">
                <a:solidFill>
                  <a:srgbClr val="595959"/>
                </a:solidFill>
                <a:latin typeface="Helvetica" panose="020B0604020202020204" pitchFamily="34" charset="0"/>
                <a:cs typeface="Helvetica" panose="020B0604020202020204" pitchFamily="34" charset="0"/>
              </a:rPr>
              <a:t> </a:t>
            </a:r>
            <a:r>
              <a:rPr lang="en-US" sz="1800" spc="-5" dirty="0">
                <a:solidFill>
                  <a:srgbClr val="595959"/>
                </a:solidFill>
                <a:latin typeface="Helvetica" panose="020B0604020202020204" pitchFamily="34" charset="0"/>
                <a:cs typeface="Helvetica" panose="020B0604020202020204" pitchFamily="34" charset="0"/>
              </a:rPr>
              <a:t>design</a:t>
            </a:r>
            <a:endParaRPr lang="en-US" sz="1800" dirty="0">
              <a:latin typeface="Helvetica" panose="020B0604020202020204" pitchFamily="34" charset="0"/>
              <a:cs typeface="Helvetica" panose="020B0604020202020204" pitchFamily="34" charset="0"/>
            </a:endParaRPr>
          </a:p>
          <a:p>
            <a:pPr marL="379095" indent="-367030">
              <a:lnSpc>
                <a:spcPct val="100000"/>
              </a:lnSpc>
              <a:spcBef>
                <a:spcPts val="315"/>
              </a:spcBef>
              <a:buChar char="●"/>
              <a:tabLst>
                <a:tab pos="379095" algn="l"/>
                <a:tab pos="379730" algn="l"/>
              </a:tabLst>
            </a:pPr>
            <a:r>
              <a:rPr lang="en-US" sz="1800" spc="-5" dirty="0">
                <a:solidFill>
                  <a:srgbClr val="595959"/>
                </a:solidFill>
                <a:latin typeface="Helvetica" panose="020B0604020202020204" pitchFamily="34" charset="0"/>
                <a:cs typeface="Helvetica" panose="020B0604020202020204" pitchFamily="34" charset="0"/>
              </a:rPr>
              <a:t>No post-processing </a:t>
            </a:r>
            <a:r>
              <a:rPr lang="en-US" sz="1800" dirty="0">
                <a:solidFill>
                  <a:srgbClr val="595959"/>
                </a:solidFill>
                <a:latin typeface="Helvetica" panose="020B0604020202020204" pitchFamily="34" charset="0"/>
                <a:cs typeface="Helvetica" panose="020B0604020202020204" pitchFamily="34" charset="0"/>
              </a:rPr>
              <a:t>steps </a:t>
            </a:r>
            <a:r>
              <a:rPr lang="en-US" sz="1800" spc="-5" dirty="0">
                <a:solidFill>
                  <a:srgbClr val="595959"/>
                </a:solidFill>
                <a:latin typeface="Helvetica" panose="020B0604020202020204" pitchFamily="34" charset="0"/>
                <a:cs typeface="Helvetica" panose="020B0604020202020204" pitchFamily="34" charset="0"/>
              </a:rPr>
              <a:t>are needed to achieve</a:t>
            </a:r>
            <a:r>
              <a:rPr lang="en-US" sz="1800" spc="-75" dirty="0">
                <a:solidFill>
                  <a:srgbClr val="595959"/>
                </a:solidFill>
                <a:latin typeface="Helvetica" panose="020B0604020202020204" pitchFamily="34" charset="0"/>
                <a:cs typeface="Helvetica" panose="020B0604020202020204" pitchFamily="34" charset="0"/>
              </a:rPr>
              <a:t> </a:t>
            </a:r>
            <a:r>
              <a:rPr lang="en-US" sz="1800" spc="-5" dirty="0">
                <a:solidFill>
                  <a:srgbClr val="595959"/>
                </a:solidFill>
                <a:latin typeface="Helvetica" panose="020B0604020202020204" pitchFamily="34" charset="0"/>
                <a:cs typeface="Helvetica" panose="020B0604020202020204" pitchFamily="34" charset="0"/>
              </a:rPr>
              <a:t>interpretable.</a:t>
            </a:r>
            <a:endParaRPr lang="en-US" sz="1800" dirty="0">
              <a:latin typeface="Helvetica" panose="020B0604020202020204" pitchFamily="34" charset="0"/>
              <a:cs typeface="Helvetica" panose="020B0604020202020204" pitchFamily="34" charset="0"/>
            </a:endParaRPr>
          </a:p>
        </p:txBody>
      </p:sp>
      <p:sp>
        <p:nvSpPr>
          <p:cNvPr id="5" name="Text Placeholder 4"/>
          <p:cNvSpPr>
            <a:spLocks noGrp="1"/>
          </p:cNvSpPr>
          <p:nvPr>
            <p:ph type="body" sz="quarter" idx="14"/>
          </p:nvPr>
        </p:nvSpPr>
        <p:spPr/>
        <p:txBody>
          <a:bodyPr>
            <a:normAutofit lnSpcReduction="10000"/>
          </a:bodyPr>
          <a:lstStyle/>
          <a:p>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Linear</a:t>
            </a:r>
            <a:r>
              <a:rPr sz="2800" spc="-85" dirty="0"/>
              <a:t> </a:t>
            </a:r>
            <a:r>
              <a:rPr sz="2800" spc="-5" dirty="0"/>
              <a:t>Regression</a:t>
            </a:r>
            <a:endParaRPr sz="2800"/>
          </a:p>
        </p:txBody>
      </p:sp>
      <p:sp>
        <p:nvSpPr>
          <p:cNvPr id="17" name="Text Placeholder 16"/>
          <p:cNvSpPr>
            <a:spLocks noGrp="1"/>
          </p:cNvSpPr>
          <p:nvPr>
            <p:ph type="body" sz="quarter" idx="13"/>
          </p:nvPr>
        </p:nvSpPr>
        <p:spPr/>
        <p:txBody>
          <a:bodyPr/>
          <a:lstStyle/>
          <a:p>
            <a:endParaRPr lang="en-IN"/>
          </a:p>
        </p:txBody>
      </p:sp>
      <p:sp>
        <p:nvSpPr>
          <p:cNvPr id="18" name="Text Placeholder 17"/>
          <p:cNvSpPr>
            <a:spLocks noGrp="1"/>
          </p:cNvSpPr>
          <p:nvPr>
            <p:ph type="body" sz="quarter" idx="14"/>
          </p:nvPr>
        </p:nvSpPr>
        <p:spPr/>
        <p:txBody>
          <a:bodyPr>
            <a:normAutofit lnSpcReduction="10000"/>
          </a:bodyPr>
          <a:lstStyle/>
          <a:p>
            <a:endParaRPr lang="en-IN"/>
          </a:p>
        </p:txBody>
      </p:sp>
      <p:grpSp>
        <p:nvGrpSpPr>
          <p:cNvPr id="3" name="object 3"/>
          <p:cNvGrpSpPr/>
          <p:nvPr/>
        </p:nvGrpSpPr>
        <p:grpSpPr>
          <a:xfrm>
            <a:off x="2327324" y="1278122"/>
            <a:ext cx="4829175" cy="521334"/>
            <a:chOff x="2327324" y="1278122"/>
            <a:chExt cx="4829175" cy="521334"/>
          </a:xfrm>
        </p:grpSpPr>
        <p:sp>
          <p:nvSpPr>
            <p:cNvPr id="4" name="object 4"/>
            <p:cNvSpPr/>
            <p:nvPr/>
          </p:nvSpPr>
          <p:spPr>
            <a:xfrm>
              <a:off x="2327324" y="1278122"/>
              <a:ext cx="4829032" cy="22253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63394" y="1570574"/>
              <a:ext cx="1238250" cy="224154"/>
            </a:xfrm>
            <a:custGeom>
              <a:avLst/>
              <a:gdLst/>
              <a:ahLst/>
              <a:cxnLst/>
              <a:rect l="l" t="t" r="r" b="b"/>
              <a:pathLst>
                <a:path w="1238250" h="224155">
                  <a:moveTo>
                    <a:pt x="1238247" y="223547"/>
                  </a:moveTo>
                  <a:lnTo>
                    <a:pt x="0" y="0"/>
                  </a:lnTo>
                </a:path>
              </a:pathLst>
            </a:custGeom>
            <a:ln w="9524">
              <a:solidFill>
                <a:srgbClr val="595959"/>
              </a:solidFill>
            </a:ln>
          </p:spPr>
          <p:txBody>
            <a:bodyPr wrap="square" lIns="0" tIns="0" rIns="0" bIns="0" rtlCol="0"/>
            <a:lstStyle/>
            <a:p>
              <a:endParaRPr/>
            </a:p>
          </p:txBody>
        </p:sp>
        <p:sp>
          <p:nvSpPr>
            <p:cNvPr id="6" name="object 6"/>
            <p:cNvSpPr/>
            <p:nvPr/>
          </p:nvSpPr>
          <p:spPr>
            <a:xfrm>
              <a:off x="2820844" y="1555091"/>
              <a:ext cx="45720" cy="31115"/>
            </a:xfrm>
            <a:custGeom>
              <a:avLst/>
              <a:gdLst/>
              <a:ahLst/>
              <a:cxnLst/>
              <a:rect l="l" t="t" r="r" b="b"/>
              <a:pathLst>
                <a:path w="45719" h="31115">
                  <a:moveTo>
                    <a:pt x="39749" y="30964"/>
                  </a:moveTo>
                  <a:lnTo>
                    <a:pt x="0" y="7804"/>
                  </a:lnTo>
                  <a:lnTo>
                    <a:pt x="45324" y="0"/>
                  </a:lnTo>
                  <a:lnTo>
                    <a:pt x="39749" y="30964"/>
                  </a:lnTo>
                  <a:close/>
                </a:path>
              </a:pathLst>
            </a:custGeom>
            <a:solidFill>
              <a:srgbClr val="595959"/>
            </a:solidFill>
          </p:spPr>
          <p:txBody>
            <a:bodyPr wrap="square" lIns="0" tIns="0" rIns="0" bIns="0" rtlCol="0"/>
            <a:lstStyle/>
            <a:p>
              <a:endParaRPr/>
            </a:p>
          </p:txBody>
        </p:sp>
        <p:sp>
          <p:nvSpPr>
            <p:cNvPr id="7" name="object 7"/>
            <p:cNvSpPr/>
            <p:nvPr/>
          </p:nvSpPr>
          <p:spPr>
            <a:xfrm>
              <a:off x="2820844" y="1555091"/>
              <a:ext cx="45720" cy="31115"/>
            </a:xfrm>
            <a:custGeom>
              <a:avLst/>
              <a:gdLst/>
              <a:ahLst/>
              <a:cxnLst/>
              <a:rect l="l" t="t" r="r" b="b"/>
              <a:pathLst>
                <a:path w="45719" h="31115">
                  <a:moveTo>
                    <a:pt x="45324" y="0"/>
                  </a:moveTo>
                  <a:lnTo>
                    <a:pt x="0" y="7804"/>
                  </a:lnTo>
                  <a:lnTo>
                    <a:pt x="39749" y="30964"/>
                  </a:lnTo>
                  <a:lnTo>
                    <a:pt x="45324" y="0"/>
                  </a:lnTo>
                  <a:close/>
                </a:path>
              </a:pathLst>
            </a:custGeom>
            <a:ln w="9524">
              <a:solidFill>
                <a:srgbClr val="595959"/>
              </a:solidFill>
            </a:ln>
          </p:spPr>
          <p:txBody>
            <a:bodyPr wrap="square" lIns="0" tIns="0" rIns="0" bIns="0" rtlCol="0"/>
            <a:lstStyle/>
            <a:p>
              <a:endParaRPr/>
            </a:p>
          </p:txBody>
        </p:sp>
        <p:sp>
          <p:nvSpPr>
            <p:cNvPr id="8" name="object 8"/>
            <p:cNvSpPr/>
            <p:nvPr/>
          </p:nvSpPr>
          <p:spPr>
            <a:xfrm>
              <a:off x="3274043" y="1512814"/>
              <a:ext cx="828040" cy="281305"/>
            </a:xfrm>
            <a:custGeom>
              <a:avLst/>
              <a:gdLst/>
              <a:ahLst/>
              <a:cxnLst/>
              <a:rect l="l" t="t" r="r" b="b"/>
              <a:pathLst>
                <a:path w="828039" h="281305">
                  <a:moveTo>
                    <a:pt x="827598" y="281306"/>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3233118" y="1497919"/>
              <a:ext cx="46355" cy="29845"/>
            </a:xfrm>
            <a:custGeom>
              <a:avLst/>
              <a:gdLst/>
              <a:ahLst/>
              <a:cxnLst/>
              <a:rect l="l" t="t" r="r" b="b"/>
              <a:pathLst>
                <a:path w="46354" h="29844">
                  <a:moveTo>
                    <a:pt x="35874" y="29789"/>
                  </a:moveTo>
                  <a:lnTo>
                    <a:pt x="0" y="984"/>
                  </a:lnTo>
                  <a:lnTo>
                    <a:pt x="45999" y="0"/>
                  </a:lnTo>
                  <a:lnTo>
                    <a:pt x="35874" y="29789"/>
                  </a:lnTo>
                  <a:close/>
                </a:path>
              </a:pathLst>
            </a:custGeom>
            <a:solidFill>
              <a:srgbClr val="595959"/>
            </a:solidFill>
          </p:spPr>
          <p:txBody>
            <a:bodyPr wrap="square" lIns="0" tIns="0" rIns="0" bIns="0" rtlCol="0"/>
            <a:lstStyle/>
            <a:p>
              <a:endParaRPr/>
            </a:p>
          </p:txBody>
        </p:sp>
        <p:sp>
          <p:nvSpPr>
            <p:cNvPr id="10" name="object 10"/>
            <p:cNvSpPr/>
            <p:nvPr/>
          </p:nvSpPr>
          <p:spPr>
            <a:xfrm>
              <a:off x="3233118" y="1497919"/>
              <a:ext cx="46355" cy="29845"/>
            </a:xfrm>
            <a:custGeom>
              <a:avLst/>
              <a:gdLst/>
              <a:ahLst/>
              <a:cxnLst/>
              <a:rect l="l" t="t" r="r" b="b"/>
              <a:pathLst>
                <a:path w="46354" h="29844">
                  <a:moveTo>
                    <a:pt x="45999" y="0"/>
                  </a:moveTo>
                  <a:lnTo>
                    <a:pt x="0" y="984"/>
                  </a:lnTo>
                  <a:lnTo>
                    <a:pt x="35874" y="29789"/>
                  </a:lnTo>
                  <a:lnTo>
                    <a:pt x="45999" y="0"/>
                  </a:lnTo>
                  <a:close/>
                </a:path>
              </a:pathLst>
            </a:custGeom>
            <a:ln w="9524">
              <a:solidFill>
                <a:srgbClr val="595959"/>
              </a:solidFill>
            </a:ln>
          </p:spPr>
          <p:txBody>
            <a:bodyPr wrap="square" lIns="0" tIns="0" rIns="0" bIns="0" rtlCol="0"/>
            <a:lstStyle/>
            <a:p>
              <a:endParaRPr/>
            </a:p>
          </p:txBody>
        </p:sp>
        <p:sp>
          <p:nvSpPr>
            <p:cNvPr id="11" name="object 11"/>
            <p:cNvSpPr/>
            <p:nvPr/>
          </p:nvSpPr>
          <p:spPr>
            <a:xfrm>
              <a:off x="4096879" y="1543439"/>
              <a:ext cx="121074" cy="255444"/>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101641" y="1568341"/>
              <a:ext cx="587375" cy="226060"/>
            </a:xfrm>
            <a:custGeom>
              <a:avLst/>
              <a:gdLst/>
              <a:ahLst/>
              <a:cxnLst/>
              <a:rect l="l" t="t" r="r" b="b"/>
              <a:pathLst>
                <a:path w="587375" h="226060">
                  <a:moveTo>
                    <a:pt x="0" y="225779"/>
                  </a:moveTo>
                  <a:lnTo>
                    <a:pt x="586848" y="0"/>
                  </a:lnTo>
                </a:path>
              </a:pathLst>
            </a:custGeom>
            <a:ln w="9524">
              <a:solidFill>
                <a:srgbClr val="595959"/>
              </a:solidFill>
            </a:ln>
          </p:spPr>
          <p:txBody>
            <a:bodyPr wrap="square" lIns="0" tIns="0" rIns="0" bIns="0" rtlCol="0"/>
            <a:lstStyle/>
            <a:p>
              <a:endParaRPr/>
            </a:p>
          </p:txBody>
        </p:sp>
        <p:sp>
          <p:nvSpPr>
            <p:cNvPr id="13" name="object 13"/>
            <p:cNvSpPr/>
            <p:nvPr/>
          </p:nvSpPr>
          <p:spPr>
            <a:xfrm>
              <a:off x="4682840" y="1552821"/>
              <a:ext cx="46355" cy="30480"/>
            </a:xfrm>
            <a:custGeom>
              <a:avLst/>
              <a:gdLst/>
              <a:ahLst/>
              <a:cxnLst/>
              <a:rect l="l" t="t" r="r" b="b"/>
              <a:pathLst>
                <a:path w="46354" h="30480">
                  <a:moveTo>
                    <a:pt x="11299" y="30204"/>
                  </a:moveTo>
                  <a:lnTo>
                    <a:pt x="0" y="837"/>
                  </a:lnTo>
                  <a:lnTo>
                    <a:pt x="45999" y="0"/>
                  </a:lnTo>
                  <a:lnTo>
                    <a:pt x="11299" y="30204"/>
                  </a:lnTo>
                  <a:close/>
                </a:path>
              </a:pathLst>
            </a:custGeom>
            <a:solidFill>
              <a:srgbClr val="595959"/>
            </a:solidFill>
          </p:spPr>
          <p:txBody>
            <a:bodyPr wrap="square" lIns="0" tIns="0" rIns="0" bIns="0" rtlCol="0"/>
            <a:lstStyle/>
            <a:p>
              <a:endParaRPr/>
            </a:p>
          </p:txBody>
        </p:sp>
        <p:sp>
          <p:nvSpPr>
            <p:cNvPr id="14" name="object 14"/>
            <p:cNvSpPr/>
            <p:nvPr/>
          </p:nvSpPr>
          <p:spPr>
            <a:xfrm>
              <a:off x="4682840" y="1552821"/>
              <a:ext cx="46355" cy="30480"/>
            </a:xfrm>
            <a:custGeom>
              <a:avLst/>
              <a:gdLst/>
              <a:ahLst/>
              <a:cxnLst/>
              <a:rect l="l" t="t" r="r" b="b"/>
              <a:pathLst>
                <a:path w="46354" h="30480">
                  <a:moveTo>
                    <a:pt x="11299" y="30204"/>
                  </a:moveTo>
                  <a:lnTo>
                    <a:pt x="45999" y="0"/>
                  </a:lnTo>
                  <a:lnTo>
                    <a:pt x="0" y="837"/>
                  </a:lnTo>
                  <a:lnTo>
                    <a:pt x="11299" y="30204"/>
                  </a:lnTo>
                  <a:close/>
                </a:path>
              </a:pathLst>
            </a:custGeom>
            <a:ln w="9524">
              <a:solidFill>
                <a:srgbClr val="595959"/>
              </a:solidFill>
            </a:ln>
          </p:spPr>
          <p:txBody>
            <a:bodyPr wrap="square" lIns="0" tIns="0" rIns="0" bIns="0" rtlCol="0"/>
            <a:lstStyle/>
            <a:p>
              <a:endParaRPr/>
            </a:p>
          </p:txBody>
        </p:sp>
      </p:grpSp>
      <p:sp>
        <p:nvSpPr>
          <p:cNvPr id="15" name="object 15"/>
          <p:cNvSpPr/>
          <p:nvPr/>
        </p:nvSpPr>
        <p:spPr>
          <a:xfrm>
            <a:off x="2354852" y="2201035"/>
            <a:ext cx="3857445" cy="2308701"/>
          </a:xfrm>
          <a:prstGeom prst="rect">
            <a:avLst/>
          </a:prstGeom>
          <a:blipFill>
            <a:blip r:embed="rId4" cstate="print"/>
            <a:stretch>
              <a:fillRect/>
            </a:stretch>
          </a:blipFill>
        </p:spPr>
        <p:txBody>
          <a:bodyPr wrap="square" lIns="0" tIns="0" rIns="0" bIns="0" rtlCol="0"/>
          <a:lstStyle/>
          <a:p>
            <a:endParaRPr/>
          </a:p>
        </p:txBody>
      </p:sp>
      <p:sp>
        <p:nvSpPr>
          <p:cNvPr id="16" name="object 16"/>
          <p:cNvSpPr txBox="1"/>
          <p:nvPr/>
        </p:nvSpPr>
        <p:spPr>
          <a:xfrm>
            <a:off x="3150917" y="1861054"/>
            <a:ext cx="174498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interpretable</a:t>
            </a:r>
            <a:r>
              <a:rPr sz="1200" spc="-70" dirty="0">
                <a:latin typeface="Arial"/>
                <a:cs typeface="Arial"/>
              </a:rPr>
              <a:t> </a:t>
            </a:r>
            <a:r>
              <a:rPr sz="1200" dirty="0">
                <a:latin typeface="Arial"/>
                <a:cs typeface="Arial"/>
              </a:rPr>
              <a:t>components</a:t>
            </a:r>
            <a:endParaRPr sz="12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Decision</a:t>
            </a:r>
            <a:r>
              <a:rPr sz="2800" spc="-125" dirty="0"/>
              <a:t> </a:t>
            </a:r>
            <a:r>
              <a:rPr sz="2800" spc="-25" dirty="0"/>
              <a:t>Trees</a:t>
            </a:r>
            <a:endParaRPr sz="2800"/>
          </a:p>
        </p:txBody>
      </p:sp>
      <p:sp>
        <p:nvSpPr>
          <p:cNvPr id="4" name="Text Placeholder 3"/>
          <p:cNvSpPr>
            <a:spLocks noGrp="1"/>
          </p:cNvSpPr>
          <p:nvPr>
            <p:ph type="body" sz="quarter" idx="13"/>
          </p:nvPr>
        </p:nvSpPr>
        <p:spPr/>
        <p:txBody>
          <a:bodyPr/>
          <a:lstStyle/>
          <a:p>
            <a:endParaRPr lang="en-IN"/>
          </a:p>
        </p:txBody>
      </p:sp>
      <p:sp>
        <p:nvSpPr>
          <p:cNvPr id="5" name="Text Placeholder 4"/>
          <p:cNvSpPr>
            <a:spLocks noGrp="1"/>
          </p:cNvSpPr>
          <p:nvPr>
            <p:ph type="body" sz="quarter" idx="14"/>
          </p:nvPr>
        </p:nvSpPr>
        <p:spPr/>
        <p:txBody>
          <a:bodyPr>
            <a:normAutofit lnSpcReduction="10000"/>
          </a:bodyPr>
          <a:lstStyle/>
          <a:p>
            <a:endParaRPr lang="en-IN"/>
          </a:p>
        </p:txBody>
      </p:sp>
      <p:sp>
        <p:nvSpPr>
          <p:cNvPr id="3" name="object 3"/>
          <p:cNvSpPr/>
          <p:nvPr/>
        </p:nvSpPr>
        <p:spPr>
          <a:xfrm>
            <a:off x="1495709" y="1326187"/>
            <a:ext cx="6260961" cy="324267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10" dirty="0"/>
              <a:t>K-Nearest</a:t>
            </a:r>
            <a:r>
              <a:rPr sz="2800" spc="-85" dirty="0"/>
              <a:t> </a:t>
            </a:r>
            <a:r>
              <a:rPr sz="2800" spc="-5" dirty="0"/>
              <a:t>Neighbors</a:t>
            </a:r>
            <a:endParaRPr sz="2800"/>
          </a:p>
        </p:txBody>
      </p:sp>
      <p:sp>
        <p:nvSpPr>
          <p:cNvPr id="4" name="Text Placeholder 3"/>
          <p:cNvSpPr>
            <a:spLocks noGrp="1"/>
          </p:cNvSpPr>
          <p:nvPr>
            <p:ph type="body" sz="quarter" idx="13"/>
          </p:nvPr>
        </p:nvSpPr>
        <p:spPr/>
        <p:txBody>
          <a:bodyPr/>
          <a:lstStyle/>
          <a:p>
            <a:endParaRPr lang="en-IN"/>
          </a:p>
        </p:txBody>
      </p:sp>
      <p:sp>
        <p:nvSpPr>
          <p:cNvPr id="5" name="Text Placeholder 4"/>
          <p:cNvSpPr>
            <a:spLocks noGrp="1"/>
          </p:cNvSpPr>
          <p:nvPr>
            <p:ph type="body" sz="quarter" idx="14"/>
          </p:nvPr>
        </p:nvSpPr>
        <p:spPr/>
        <p:txBody>
          <a:bodyPr>
            <a:normAutofit lnSpcReduction="10000"/>
          </a:bodyPr>
          <a:lstStyle/>
          <a:p>
            <a:endParaRPr lang="en-IN"/>
          </a:p>
        </p:txBody>
      </p:sp>
      <p:sp>
        <p:nvSpPr>
          <p:cNvPr id="3" name="object 3"/>
          <p:cNvSpPr/>
          <p:nvPr/>
        </p:nvSpPr>
        <p:spPr>
          <a:xfrm>
            <a:off x="2739439" y="1365341"/>
            <a:ext cx="3651699" cy="31205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Sparsity</a:t>
            </a:r>
            <a:endParaRPr sz="2800"/>
          </a:p>
        </p:txBody>
      </p:sp>
      <p:sp>
        <p:nvSpPr>
          <p:cNvPr id="8" name="Text Placeholder 7"/>
          <p:cNvSpPr>
            <a:spLocks noGrp="1"/>
          </p:cNvSpPr>
          <p:nvPr>
            <p:ph type="body" sz="quarter" idx="13"/>
          </p:nvPr>
        </p:nvSpPr>
        <p:spPr>
          <a:xfrm>
            <a:off x="685800" y="1200150"/>
            <a:ext cx="7620000" cy="2046685"/>
          </a:xfrm>
        </p:spPr>
        <p:txBody>
          <a:bodyPr/>
          <a:lstStyle/>
          <a:p>
            <a:pPr marL="379095" indent="-367030">
              <a:lnSpc>
                <a:spcPct val="100000"/>
              </a:lnSpc>
              <a:spcBef>
                <a:spcPts val="414"/>
              </a:spcBef>
              <a:tabLst>
                <a:tab pos="379095" algn="l"/>
                <a:tab pos="379730" algn="l"/>
              </a:tabLst>
            </a:pPr>
            <a:r>
              <a:rPr lang="en-US" sz="1800" spc="-5" dirty="0">
                <a:solidFill>
                  <a:srgbClr val="595959"/>
                </a:solidFill>
                <a:latin typeface="Helvetica" panose="020B0604020202020204" pitchFamily="34" charset="0"/>
                <a:cs typeface="Helvetica" panose="020B0604020202020204" pitchFamily="34" charset="0"/>
              </a:rPr>
              <a:t>Controls the </a:t>
            </a:r>
            <a:r>
              <a:rPr lang="en-US" sz="1800" dirty="0" err="1">
                <a:solidFill>
                  <a:srgbClr val="595959"/>
                </a:solidFill>
                <a:latin typeface="Helvetica" panose="020B0604020202020204" pitchFamily="34" charset="0"/>
                <a:cs typeface="Helvetica" panose="020B0604020202020204" pitchFamily="34" charset="0"/>
              </a:rPr>
              <a:t>sparsity</a:t>
            </a:r>
            <a:r>
              <a:rPr lang="en-US" sz="1800" dirty="0">
                <a:solidFill>
                  <a:srgbClr val="595959"/>
                </a:solidFill>
                <a:latin typeface="Helvetica" panose="020B0604020202020204" pitchFamily="34" charset="0"/>
                <a:cs typeface="Helvetica" panose="020B0604020202020204" pitchFamily="34" charset="0"/>
              </a:rPr>
              <a:t> </a:t>
            </a:r>
            <a:r>
              <a:rPr lang="en-US" sz="1800" spc="-5" dirty="0">
                <a:solidFill>
                  <a:srgbClr val="595959"/>
                </a:solidFill>
                <a:latin typeface="Helvetica" panose="020B0604020202020204" pitchFamily="34" charset="0"/>
                <a:cs typeface="Helvetica" panose="020B0604020202020204" pitchFamily="34" charset="0"/>
              </a:rPr>
              <a:t>of </a:t>
            </a:r>
            <a:r>
              <a:rPr lang="en-US" sz="1800" dirty="0">
                <a:solidFill>
                  <a:srgbClr val="595959"/>
                </a:solidFill>
                <a:latin typeface="Helvetica" panose="020B0604020202020204" pitchFamily="34" charset="0"/>
                <a:cs typeface="Helvetica" panose="020B0604020202020204" pitchFamily="34" charset="0"/>
              </a:rPr>
              <a:t>model </a:t>
            </a:r>
            <a:r>
              <a:rPr lang="en-US" sz="1800" spc="-5" dirty="0">
                <a:solidFill>
                  <a:srgbClr val="595959"/>
                </a:solidFill>
                <a:latin typeface="Helvetica" panose="020B0604020202020204" pitchFamily="34" charset="0"/>
                <a:cs typeface="Helvetica" panose="020B0604020202020204" pitchFamily="34" charset="0"/>
              </a:rPr>
              <a:t>parameters when learning </a:t>
            </a:r>
            <a:r>
              <a:rPr lang="en-US" sz="1800" dirty="0">
                <a:solidFill>
                  <a:srgbClr val="595959"/>
                </a:solidFill>
                <a:latin typeface="Helvetica" panose="020B0604020202020204" pitchFamily="34" charset="0"/>
                <a:cs typeface="Helvetica" panose="020B0604020202020204" pitchFamily="34" charset="0"/>
              </a:rPr>
              <a:t>a</a:t>
            </a:r>
            <a:r>
              <a:rPr lang="en-US" sz="1800" spc="-85" dirty="0">
                <a:solidFill>
                  <a:srgbClr val="595959"/>
                </a:solidFill>
                <a:latin typeface="Helvetica" panose="020B0604020202020204" pitchFamily="34" charset="0"/>
                <a:cs typeface="Helvetica" panose="020B0604020202020204" pitchFamily="34" charset="0"/>
              </a:rPr>
              <a:t> </a:t>
            </a:r>
            <a:r>
              <a:rPr lang="en-US" sz="1800" dirty="0">
                <a:solidFill>
                  <a:srgbClr val="595959"/>
                </a:solidFill>
                <a:latin typeface="Helvetica" panose="020B0604020202020204" pitchFamily="34" charset="0"/>
                <a:cs typeface="Helvetica" panose="020B0604020202020204" pitchFamily="34" charset="0"/>
              </a:rPr>
              <a:t>model</a:t>
            </a:r>
            <a:endParaRPr lang="en-US" sz="1800" dirty="0">
              <a:latin typeface="Helvetica" panose="020B0604020202020204" pitchFamily="34" charset="0"/>
              <a:cs typeface="Helvetica" panose="020B0604020202020204" pitchFamily="34" charset="0"/>
            </a:endParaRPr>
          </a:p>
          <a:p>
            <a:pPr marL="379095" indent="-367030">
              <a:lnSpc>
                <a:spcPct val="100000"/>
              </a:lnSpc>
              <a:spcBef>
                <a:spcPts val="315"/>
              </a:spcBef>
              <a:tabLst>
                <a:tab pos="379095" algn="l"/>
                <a:tab pos="379730" algn="l"/>
              </a:tabLst>
            </a:pPr>
            <a:r>
              <a:rPr lang="en-US" sz="1800" spc="-5" dirty="0">
                <a:solidFill>
                  <a:srgbClr val="595959"/>
                </a:solidFill>
                <a:latin typeface="Helvetica" panose="020B0604020202020204" pitchFamily="34" charset="0"/>
                <a:cs typeface="Helvetica" panose="020B0604020202020204" pitchFamily="34" charset="0"/>
              </a:rPr>
              <a:t>Popular</a:t>
            </a:r>
            <a:r>
              <a:rPr lang="en-US" sz="1800" spc="-15" dirty="0">
                <a:solidFill>
                  <a:srgbClr val="595959"/>
                </a:solidFill>
                <a:latin typeface="Helvetica" panose="020B0604020202020204" pitchFamily="34" charset="0"/>
                <a:cs typeface="Helvetica" panose="020B0604020202020204" pitchFamily="34" charset="0"/>
              </a:rPr>
              <a:t> </a:t>
            </a:r>
            <a:r>
              <a:rPr lang="en-US" sz="1800" dirty="0">
                <a:solidFill>
                  <a:srgbClr val="595959"/>
                </a:solidFill>
                <a:latin typeface="Helvetica" panose="020B0604020202020204" pitchFamily="34" charset="0"/>
                <a:cs typeface="Helvetica" panose="020B0604020202020204" pitchFamily="34" charset="0"/>
              </a:rPr>
              <a:t>choices</a:t>
            </a:r>
            <a:endParaRPr lang="en-US" sz="1800" dirty="0">
              <a:latin typeface="Helvetica" panose="020B0604020202020204" pitchFamily="34" charset="0"/>
              <a:cs typeface="Helvetica" panose="020B0604020202020204" pitchFamily="34" charset="0"/>
            </a:endParaRPr>
          </a:p>
          <a:p>
            <a:pPr marL="721995" lvl="1" indent="-367030">
              <a:lnSpc>
                <a:spcPct val="100000"/>
              </a:lnSpc>
              <a:spcBef>
                <a:spcPts val="315"/>
              </a:spcBef>
              <a:tabLst>
                <a:tab pos="379095" algn="l"/>
                <a:tab pos="379730" algn="l"/>
              </a:tabLst>
            </a:pPr>
            <a:r>
              <a:rPr lang="en-US" sz="1600" spc="-5" dirty="0">
                <a:latin typeface="Helvetica" panose="020B0604020202020204" pitchFamily="34" charset="0"/>
                <a:cs typeface="Helvetica" panose="020B0604020202020204" pitchFamily="34" charset="0"/>
              </a:rPr>
              <a:t>L1</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regularization</a:t>
            </a:r>
          </a:p>
          <a:p>
            <a:pPr marL="836294" lvl="1" indent="-336550">
              <a:lnSpc>
                <a:spcPct val="100000"/>
              </a:lnSpc>
              <a:spcBef>
                <a:spcPts val="330"/>
              </a:spcBef>
              <a:buChar char="○"/>
              <a:tabLst>
                <a:tab pos="836294" algn="l"/>
                <a:tab pos="836930" algn="l"/>
              </a:tabLst>
            </a:pPr>
            <a:endParaRPr lang="en-US" sz="1400" dirty="0">
              <a:solidFill>
                <a:srgbClr val="595959"/>
              </a:solidFill>
              <a:latin typeface="Arial"/>
              <a:cs typeface="Arial"/>
            </a:endParaRPr>
          </a:p>
          <a:p>
            <a:pPr marL="836294" lvl="1" indent="-336550">
              <a:lnSpc>
                <a:spcPct val="100000"/>
              </a:lnSpc>
              <a:spcBef>
                <a:spcPts val="330"/>
              </a:spcBef>
              <a:buChar char="○"/>
              <a:tabLst>
                <a:tab pos="836294" algn="l"/>
                <a:tab pos="836930" algn="l"/>
              </a:tabLst>
            </a:pPr>
            <a:endParaRPr lang="en-US" sz="1400" dirty="0">
              <a:solidFill>
                <a:srgbClr val="595959"/>
              </a:solidFill>
              <a:latin typeface="Arial"/>
              <a:cs typeface="Arial"/>
            </a:endParaRPr>
          </a:p>
          <a:p>
            <a:pPr marL="836294" lvl="1" indent="-336550">
              <a:lnSpc>
                <a:spcPct val="100000"/>
              </a:lnSpc>
              <a:spcBef>
                <a:spcPts val="330"/>
              </a:spcBef>
              <a:buChar char="○"/>
              <a:tabLst>
                <a:tab pos="836294" algn="l"/>
                <a:tab pos="836930" algn="l"/>
              </a:tabLst>
            </a:pPr>
            <a:endParaRPr lang="en-US" sz="1400" dirty="0">
              <a:latin typeface="Arial"/>
              <a:cs typeface="Arial"/>
            </a:endParaRPr>
          </a:p>
          <a:p>
            <a:endParaRPr lang="en-IN" dirty="0"/>
          </a:p>
        </p:txBody>
      </p:sp>
      <p:sp>
        <p:nvSpPr>
          <p:cNvPr id="9" name="Text Placeholder 8"/>
          <p:cNvSpPr>
            <a:spLocks noGrp="1"/>
          </p:cNvSpPr>
          <p:nvPr>
            <p:ph type="body" sz="quarter" idx="14"/>
          </p:nvPr>
        </p:nvSpPr>
        <p:spPr/>
        <p:txBody>
          <a:bodyPr>
            <a:normAutofit lnSpcReduction="10000"/>
          </a:bodyPr>
          <a:lstStyle/>
          <a:p>
            <a:endParaRPr lang="en-IN"/>
          </a:p>
        </p:txBody>
      </p:sp>
      <p:sp>
        <p:nvSpPr>
          <p:cNvPr id="4" name="object 4"/>
          <p:cNvSpPr txBox="1"/>
          <p:nvPr/>
        </p:nvSpPr>
        <p:spPr>
          <a:xfrm>
            <a:off x="963190" y="2809059"/>
            <a:ext cx="2161009" cy="259045"/>
          </a:xfrm>
          <a:prstGeom prst="rect">
            <a:avLst/>
          </a:prstGeom>
        </p:spPr>
        <p:txBody>
          <a:bodyPr vert="horz" wrap="square" lIns="0" tIns="12700" rIns="0" bIns="0" rtlCol="0">
            <a:spAutoFit/>
          </a:bodyPr>
          <a:lstStyle/>
          <a:p>
            <a:pPr marL="297815" indent="-285750">
              <a:lnSpc>
                <a:spcPct val="100000"/>
              </a:lnSpc>
              <a:spcBef>
                <a:spcPts val="100"/>
              </a:spcBef>
              <a:buFont typeface="Arial" panose="020B0604020202020204" pitchFamily="34" charset="0"/>
              <a:buChar char="•"/>
              <a:tabLst>
                <a:tab pos="347980" algn="l"/>
                <a:tab pos="349250" algn="l"/>
              </a:tabLst>
            </a:pPr>
            <a:r>
              <a:rPr sz="1600" spc="-5" dirty="0">
                <a:latin typeface="Helvetica" panose="020B0604020202020204" pitchFamily="34" charset="0"/>
                <a:cs typeface="Helvetica" panose="020B0604020202020204" pitchFamily="34" charset="0"/>
              </a:rPr>
              <a:t>L2</a:t>
            </a:r>
            <a:r>
              <a:rPr sz="1600" spc="-8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regularization</a:t>
            </a:r>
          </a:p>
        </p:txBody>
      </p:sp>
      <p:sp>
        <p:nvSpPr>
          <p:cNvPr id="5" name="object 5"/>
          <p:cNvSpPr/>
          <p:nvPr/>
        </p:nvSpPr>
        <p:spPr>
          <a:xfrm>
            <a:off x="1460201" y="2197492"/>
            <a:ext cx="3986834" cy="34973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59399" y="3219891"/>
            <a:ext cx="3887401" cy="41216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061276" y="2205862"/>
            <a:ext cx="2545549" cy="144675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215985"/>
            <a:ext cx="6991350" cy="382156"/>
          </a:xfrm>
          <a:prstGeom prst="rect">
            <a:avLst/>
          </a:prstGeom>
        </p:spPr>
        <p:txBody>
          <a:bodyPr vert="horz" wrap="square" lIns="0" tIns="12700" rIns="0" bIns="0" rtlCol="0">
            <a:spAutoFit/>
          </a:bodyPr>
          <a:lstStyle/>
          <a:p>
            <a:pPr marL="12700">
              <a:lnSpc>
                <a:spcPct val="100000"/>
              </a:lnSpc>
              <a:spcBef>
                <a:spcPts val="100"/>
              </a:spcBef>
            </a:pPr>
            <a:r>
              <a:rPr spc="-10" dirty="0"/>
              <a:t>Sparsity </a:t>
            </a:r>
            <a:r>
              <a:rPr spc="-5" dirty="0"/>
              <a:t>for Interpretable Linear</a:t>
            </a:r>
            <a:r>
              <a:rPr spc="-90" dirty="0"/>
              <a:t> </a:t>
            </a:r>
            <a:r>
              <a:rPr spc="-5" dirty="0"/>
              <a:t>Regression</a:t>
            </a:r>
            <a:endParaRPr dirty="0"/>
          </a:p>
        </p:txBody>
      </p:sp>
      <p:sp>
        <p:nvSpPr>
          <p:cNvPr id="9" name="Text Placeholder 8"/>
          <p:cNvSpPr>
            <a:spLocks noGrp="1"/>
          </p:cNvSpPr>
          <p:nvPr>
            <p:ph type="body" sz="quarter" idx="13"/>
          </p:nvPr>
        </p:nvSpPr>
        <p:spPr/>
        <p:txBody>
          <a:bodyPr/>
          <a:lstStyle/>
          <a:p>
            <a:endParaRPr lang="en-IN"/>
          </a:p>
        </p:txBody>
      </p:sp>
      <p:sp>
        <p:nvSpPr>
          <p:cNvPr id="10" name="Text Placeholder 9"/>
          <p:cNvSpPr>
            <a:spLocks noGrp="1"/>
          </p:cNvSpPr>
          <p:nvPr>
            <p:ph type="body" sz="quarter" idx="14"/>
          </p:nvPr>
        </p:nvSpPr>
        <p:spPr/>
        <p:txBody>
          <a:bodyPr>
            <a:normAutofit lnSpcReduction="10000"/>
          </a:bodyPr>
          <a:lstStyle/>
          <a:p>
            <a:endParaRPr lang="en-IN"/>
          </a:p>
        </p:txBody>
      </p:sp>
      <p:sp>
        <p:nvSpPr>
          <p:cNvPr id="3" name="object 3"/>
          <p:cNvSpPr txBox="1"/>
          <p:nvPr/>
        </p:nvSpPr>
        <p:spPr>
          <a:xfrm>
            <a:off x="475248" y="1162309"/>
            <a:ext cx="4368165" cy="916305"/>
          </a:xfrm>
          <a:prstGeom prst="rect">
            <a:avLst/>
          </a:prstGeom>
        </p:spPr>
        <p:txBody>
          <a:bodyPr vert="horz" wrap="square" lIns="0" tIns="66675" rIns="0" bIns="0" rtlCol="0">
            <a:spAutoFit/>
          </a:bodyPr>
          <a:lstStyle/>
          <a:p>
            <a:pPr marL="379095" indent="-367030">
              <a:lnSpc>
                <a:spcPct val="100000"/>
              </a:lnSpc>
              <a:spcBef>
                <a:spcPts val="525"/>
              </a:spcBef>
              <a:buChar char="●"/>
              <a:tabLst>
                <a:tab pos="379095" algn="l"/>
                <a:tab pos="379730" algn="l"/>
              </a:tabLst>
            </a:pPr>
            <a:r>
              <a:rPr sz="1800" spc="-5" dirty="0">
                <a:solidFill>
                  <a:srgbClr val="595959"/>
                </a:solidFill>
                <a:latin typeface="Arial"/>
                <a:cs typeface="Arial"/>
              </a:rPr>
              <a:t>In the </a:t>
            </a:r>
            <a:r>
              <a:rPr sz="1800" dirty="0">
                <a:solidFill>
                  <a:srgbClr val="595959"/>
                </a:solidFill>
                <a:latin typeface="Arial"/>
                <a:cs typeface="Arial"/>
              </a:rPr>
              <a:t>case </a:t>
            </a:r>
            <a:r>
              <a:rPr sz="1800" spc="-5" dirty="0">
                <a:solidFill>
                  <a:srgbClr val="595959"/>
                </a:solidFill>
                <a:latin typeface="Arial"/>
                <a:cs typeface="Arial"/>
              </a:rPr>
              <a:t>of linear</a:t>
            </a:r>
            <a:r>
              <a:rPr sz="1800" spc="-35" dirty="0">
                <a:solidFill>
                  <a:srgbClr val="595959"/>
                </a:solidFill>
                <a:latin typeface="Arial"/>
                <a:cs typeface="Arial"/>
              </a:rPr>
              <a:t> </a:t>
            </a:r>
            <a:r>
              <a:rPr sz="1800" dirty="0">
                <a:solidFill>
                  <a:srgbClr val="595959"/>
                </a:solidFill>
                <a:latin typeface="Arial"/>
                <a:cs typeface="Arial"/>
              </a:rPr>
              <a:t>regression</a:t>
            </a:r>
            <a:endParaRPr sz="1800" dirty="0">
              <a:latin typeface="Arial"/>
              <a:cs typeface="Arial"/>
            </a:endParaRPr>
          </a:p>
          <a:p>
            <a:pPr marL="500380">
              <a:lnSpc>
                <a:spcPct val="100000"/>
              </a:lnSpc>
              <a:spcBef>
                <a:spcPts val="330"/>
              </a:spcBef>
            </a:pPr>
            <a:r>
              <a:rPr sz="1400" dirty="0">
                <a:solidFill>
                  <a:srgbClr val="595959"/>
                </a:solidFill>
                <a:latin typeface="Arial"/>
                <a:cs typeface="Arial"/>
              </a:rPr>
              <a:t>○</a:t>
            </a:r>
            <a:endParaRPr sz="1400" dirty="0">
              <a:latin typeface="Arial"/>
              <a:cs typeface="Arial"/>
            </a:endParaRPr>
          </a:p>
          <a:p>
            <a:pPr marL="379095" indent="-367030">
              <a:lnSpc>
                <a:spcPct val="100000"/>
              </a:lnSpc>
              <a:spcBef>
                <a:spcPts val="254"/>
              </a:spcBef>
              <a:buChar char="●"/>
              <a:tabLst>
                <a:tab pos="379095" algn="l"/>
                <a:tab pos="379730" algn="l"/>
              </a:tabLst>
            </a:pPr>
            <a:r>
              <a:rPr sz="1800" spc="-5" dirty="0">
                <a:solidFill>
                  <a:srgbClr val="595959"/>
                </a:solidFill>
                <a:latin typeface="Arial"/>
                <a:cs typeface="Arial"/>
              </a:rPr>
              <a:t>Linear </a:t>
            </a:r>
            <a:r>
              <a:rPr sz="1800" dirty="0">
                <a:solidFill>
                  <a:srgbClr val="595959"/>
                </a:solidFill>
                <a:latin typeface="Arial"/>
                <a:cs typeface="Arial"/>
              </a:rPr>
              <a:t>regression </a:t>
            </a:r>
            <a:r>
              <a:rPr sz="1800" spc="-5" dirty="0">
                <a:solidFill>
                  <a:srgbClr val="595959"/>
                </a:solidFill>
                <a:latin typeface="Arial"/>
                <a:cs typeface="Arial"/>
              </a:rPr>
              <a:t>with L1</a:t>
            </a:r>
            <a:r>
              <a:rPr sz="1800" spc="-95" dirty="0">
                <a:solidFill>
                  <a:srgbClr val="595959"/>
                </a:solidFill>
                <a:latin typeface="Arial"/>
                <a:cs typeface="Arial"/>
              </a:rPr>
              <a:t> </a:t>
            </a:r>
            <a:r>
              <a:rPr sz="1800" dirty="0">
                <a:solidFill>
                  <a:srgbClr val="595959"/>
                </a:solidFill>
                <a:latin typeface="Arial"/>
                <a:cs typeface="Arial"/>
              </a:rPr>
              <a:t>regularization</a:t>
            </a:r>
            <a:endParaRPr sz="1800" dirty="0">
              <a:latin typeface="Arial"/>
              <a:cs typeface="Arial"/>
            </a:endParaRPr>
          </a:p>
        </p:txBody>
      </p:sp>
      <p:sp>
        <p:nvSpPr>
          <p:cNvPr id="4" name="object 4"/>
          <p:cNvSpPr txBox="1"/>
          <p:nvPr/>
        </p:nvSpPr>
        <p:spPr>
          <a:xfrm>
            <a:off x="475248" y="2807027"/>
            <a:ext cx="4469130" cy="299720"/>
          </a:xfrm>
          <a:prstGeom prst="rect">
            <a:avLst/>
          </a:prstGeom>
        </p:spPr>
        <p:txBody>
          <a:bodyPr vert="horz" wrap="square" lIns="0" tIns="12700" rIns="0" bIns="0" rtlCol="0">
            <a:spAutoFit/>
          </a:bodyPr>
          <a:lstStyle/>
          <a:p>
            <a:pPr marL="379095" indent="-367030">
              <a:lnSpc>
                <a:spcPct val="100000"/>
              </a:lnSpc>
              <a:spcBef>
                <a:spcPts val="100"/>
              </a:spcBef>
              <a:buChar char="●"/>
              <a:tabLst>
                <a:tab pos="379095" algn="l"/>
                <a:tab pos="379730" algn="l"/>
              </a:tabLst>
            </a:pPr>
            <a:r>
              <a:rPr sz="1800" spc="-5" dirty="0">
                <a:solidFill>
                  <a:srgbClr val="595959"/>
                </a:solidFill>
                <a:latin typeface="Arial"/>
                <a:cs typeface="Arial"/>
              </a:rPr>
              <a:t>Linear Regression with L2</a:t>
            </a:r>
            <a:r>
              <a:rPr sz="1800" spc="-80" dirty="0">
                <a:solidFill>
                  <a:srgbClr val="595959"/>
                </a:solidFill>
                <a:latin typeface="Arial"/>
                <a:cs typeface="Arial"/>
              </a:rPr>
              <a:t> </a:t>
            </a:r>
            <a:r>
              <a:rPr sz="1800" dirty="0">
                <a:solidFill>
                  <a:srgbClr val="595959"/>
                </a:solidFill>
                <a:latin typeface="Arial"/>
                <a:cs typeface="Arial"/>
              </a:rPr>
              <a:t>regularization</a:t>
            </a:r>
            <a:endParaRPr sz="1800">
              <a:latin typeface="Arial"/>
              <a:cs typeface="Arial"/>
            </a:endParaRPr>
          </a:p>
        </p:txBody>
      </p:sp>
      <p:sp>
        <p:nvSpPr>
          <p:cNvPr id="5" name="object 5"/>
          <p:cNvSpPr/>
          <p:nvPr/>
        </p:nvSpPr>
        <p:spPr>
          <a:xfrm>
            <a:off x="5060939" y="1590446"/>
            <a:ext cx="3388618" cy="269389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213422" y="1520146"/>
            <a:ext cx="3388618" cy="33429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765464" y="2229145"/>
            <a:ext cx="1963966" cy="44317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33831" y="3372598"/>
            <a:ext cx="1822437" cy="424774"/>
          </a:xfrm>
          <a:prstGeom prst="rect">
            <a:avLst/>
          </a:prstGeom>
          <a:blipFill>
            <a:blip r:embed="rId5" cstate="print"/>
            <a:stretch>
              <a:fillRect/>
            </a:stretch>
          </a:blipFill>
        </p:spPr>
        <p:txBody>
          <a:bodyPr wrap="square" lIns="0" tIns="0" rIns="0" bIns="0" rtlCol="0"/>
          <a:lstStyle/>
          <a:p>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Intrinsic and </a:t>
            </a:r>
            <a:r>
              <a:rPr sz="2800" spc="-10" dirty="0"/>
              <a:t>Post </a:t>
            </a:r>
            <a:r>
              <a:rPr sz="2800" spc="-5" dirty="0"/>
              <a:t>Hoc</a:t>
            </a:r>
            <a:r>
              <a:rPr sz="2800" spc="-85" dirty="0"/>
              <a:t> </a:t>
            </a:r>
            <a:r>
              <a:rPr sz="2800" spc="-5" dirty="0"/>
              <a:t>Interpretability</a:t>
            </a:r>
            <a:endParaRPr sz="2800"/>
          </a:p>
        </p:txBody>
      </p:sp>
      <p:sp>
        <p:nvSpPr>
          <p:cNvPr id="35" name="Text Placeholder 34"/>
          <p:cNvSpPr>
            <a:spLocks noGrp="1"/>
          </p:cNvSpPr>
          <p:nvPr>
            <p:ph type="body" sz="quarter" idx="13"/>
          </p:nvPr>
        </p:nvSpPr>
        <p:spPr/>
        <p:txBody>
          <a:bodyPr/>
          <a:lstStyle/>
          <a:p>
            <a:endParaRPr lang="en-IN"/>
          </a:p>
        </p:txBody>
      </p:sp>
      <p:sp>
        <p:nvSpPr>
          <p:cNvPr id="36" name="Text Placeholder 35"/>
          <p:cNvSpPr>
            <a:spLocks noGrp="1"/>
          </p:cNvSpPr>
          <p:nvPr>
            <p:ph type="body" sz="quarter" idx="14"/>
          </p:nvPr>
        </p:nvSpPr>
        <p:spPr/>
        <p:txBody>
          <a:bodyPr>
            <a:normAutofit lnSpcReduction="10000"/>
          </a:bodyPr>
          <a:lstStyle/>
          <a:p>
            <a:endParaRPr lang="en-IN"/>
          </a:p>
        </p:txBody>
      </p:sp>
      <p:sp>
        <p:nvSpPr>
          <p:cNvPr id="3" name="object 3"/>
          <p:cNvSpPr txBox="1"/>
          <p:nvPr/>
        </p:nvSpPr>
        <p:spPr>
          <a:xfrm>
            <a:off x="475248" y="1162309"/>
            <a:ext cx="5841365" cy="1104900"/>
          </a:xfrm>
          <a:prstGeom prst="rect">
            <a:avLst/>
          </a:prstGeom>
        </p:spPr>
        <p:txBody>
          <a:bodyPr vert="horz" wrap="square" lIns="0" tIns="66675" rIns="0" bIns="0" rtlCol="0">
            <a:spAutoFit/>
          </a:bodyPr>
          <a:lstStyle/>
          <a:p>
            <a:pPr marL="379095" indent="-367030">
              <a:lnSpc>
                <a:spcPct val="100000"/>
              </a:lnSpc>
              <a:spcBef>
                <a:spcPts val="525"/>
              </a:spcBef>
              <a:buChar char="●"/>
              <a:tabLst>
                <a:tab pos="379095" algn="l"/>
                <a:tab pos="379730" algn="l"/>
              </a:tabLst>
            </a:pPr>
            <a:r>
              <a:rPr sz="1800" spc="-5" dirty="0">
                <a:solidFill>
                  <a:srgbClr val="595959"/>
                </a:solidFill>
                <a:latin typeface="Arial"/>
                <a:cs typeface="Arial"/>
              </a:rPr>
              <a:t>Intrinsically interpretable</a:t>
            </a:r>
            <a:r>
              <a:rPr sz="1800" spc="-10" dirty="0">
                <a:solidFill>
                  <a:srgbClr val="595959"/>
                </a:solidFill>
                <a:latin typeface="Arial"/>
                <a:cs typeface="Arial"/>
              </a:rPr>
              <a:t> </a:t>
            </a:r>
            <a:r>
              <a:rPr sz="1800" dirty="0">
                <a:solidFill>
                  <a:srgbClr val="595959"/>
                </a:solidFill>
                <a:latin typeface="Arial"/>
                <a:cs typeface="Arial"/>
              </a:rPr>
              <a:t>models</a:t>
            </a:r>
            <a:endParaRPr sz="1800">
              <a:latin typeface="Arial"/>
              <a:cs typeface="Arial"/>
            </a:endParaRPr>
          </a:p>
          <a:p>
            <a:pPr marL="836294" lvl="1" indent="-336550">
              <a:lnSpc>
                <a:spcPct val="100000"/>
              </a:lnSpc>
              <a:spcBef>
                <a:spcPts val="330"/>
              </a:spcBef>
              <a:buChar char="○"/>
              <a:tabLst>
                <a:tab pos="836294" algn="l"/>
                <a:tab pos="836930" algn="l"/>
              </a:tabLst>
            </a:pPr>
            <a:r>
              <a:rPr sz="1400" spc="-5" dirty="0">
                <a:solidFill>
                  <a:srgbClr val="595959"/>
                </a:solidFill>
                <a:latin typeface="Arial"/>
                <a:cs typeface="Arial"/>
              </a:rPr>
              <a:t>Interpretable is achieved by </a:t>
            </a:r>
            <a:r>
              <a:rPr sz="1400" dirty="0">
                <a:solidFill>
                  <a:srgbClr val="595959"/>
                </a:solidFill>
                <a:latin typeface="Arial"/>
                <a:cs typeface="Arial"/>
              </a:rPr>
              <a:t>model</a:t>
            </a:r>
            <a:r>
              <a:rPr sz="1400" spc="-15" dirty="0">
                <a:solidFill>
                  <a:srgbClr val="595959"/>
                </a:solidFill>
                <a:latin typeface="Arial"/>
                <a:cs typeface="Arial"/>
              </a:rPr>
              <a:t> </a:t>
            </a:r>
            <a:r>
              <a:rPr sz="1400" spc="-5" dirty="0">
                <a:solidFill>
                  <a:srgbClr val="595959"/>
                </a:solidFill>
                <a:latin typeface="Arial"/>
                <a:cs typeface="Arial"/>
              </a:rPr>
              <a:t>design</a:t>
            </a:r>
            <a:endParaRPr sz="1400">
              <a:latin typeface="Arial"/>
              <a:cs typeface="Arial"/>
            </a:endParaRPr>
          </a:p>
          <a:p>
            <a:pPr marL="836294" lvl="1" indent="-336550">
              <a:lnSpc>
                <a:spcPct val="100000"/>
              </a:lnSpc>
              <a:spcBef>
                <a:spcPts val="270"/>
              </a:spcBef>
              <a:buChar char="○"/>
              <a:tabLst>
                <a:tab pos="836294" algn="l"/>
                <a:tab pos="836930" algn="l"/>
              </a:tabLst>
            </a:pPr>
            <a:r>
              <a:rPr sz="1400" dirty="0">
                <a:solidFill>
                  <a:srgbClr val="595959"/>
                </a:solidFill>
                <a:latin typeface="Arial"/>
                <a:cs typeface="Arial"/>
              </a:rPr>
              <a:t>ML models </a:t>
            </a:r>
            <a:r>
              <a:rPr sz="1400" spc="-5" dirty="0">
                <a:solidFill>
                  <a:srgbClr val="595959"/>
                </a:solidFill>
                <a:latin typeface="Arial"/>
                <a:cs typeface="Arial"/>
              </a:rPr>
              <a:t>are explainable by</a:t>
            </a:r>
            <a:r>
              <a:rPr sz="1400" spc="-75" dirty="0">
                <a:solidFill>
                  <a:srgbClr val="595959"/>
                </a:solidFill>
                <a:latin typeface="Arial"/>
                <a:cs typeface="Arial"/>
              </a:rPr>
              <a:t> </a:t>
            </a:r>
            <a:r>
              <a:rPr sz="1400" spc="-5" dirty="0">
                <a:solidFill>
                  <a:srgbClr val="595959"/>
                </a:solidFill>
                <a:latin typeface="Arial"/>
                <a:cs typeface="Arial"/>
              </a:rPr>
              <a:t>itself</a:t>
            </a:r>
            <a:endParaRPr sz="1400">
              <a:latin typeface="Arial"/>
              <a:cs typeface="Arial"/>
            </a:endParaRPr>
          </a:p>
          <a:p>
            <a:pPr marL="836294" lvl="1" indent="-336550">
              <a:lnSpc>
                <a:spcPct val="100000"/>
              </a:lnSpc>
              <a:spcBef>
                <a:spcPts val="270"/>
              </a:spcBef>
              <a:buChar char="○"/>
              <a:tabLst>
                <a:tab pos="836294" algn="l"/>
                <a:tab pos="836930" algn="l"/>
              </a:tabLst>
            </a:pPr>
            <a:r>
              <a:rPr sz="1400" spc="-5" dirty="0">
                <a:solidFill>
                  <a:srgbClr val="595959"/>
                </a:solidFill>
                <a:latin typeface="Arial"/>
                <a:cs typeface="Arial"/>
              </a:rPr>
              <a:t>Explainability is often achieved as </a:t>
            </a:r>
            <a:r>
              <a:rPr sz="1400" dirty="0">
                <a:solidFill>
                  <a:srgbClr val="595959"/>
                </a:solidFill>
                <a:latin typeface="Arial"/>
                <a:cs typeface="Arial"/>
              </a:rPr>
              <a:t>a </a:t>
            </a:r>
            <a:r>
              <a:rPr sz="1400" spc="-5" dirty="0">
                <a:solidFill>
                  <a:srgbClr val="595959"/>
                </a:solidFill>
                <a:latin typeface="Arial"/>
                <a:cs typeface="Arial"/>
              </a:rPr>
              <a:t>byproduct of </a:t>
            </a:r>
            <a:r>
              <a:rPr sz="1400" dirty="0">
                <a:solidFill>
                  <a:srgbClr val="595959"/>
                </a:solidFill>
                <a:latin typeface="Arial"/>
                <a:cs typeface="Arial"/>
              </a:rPr>
              <a:t>model</a:t>
            </a:r>
            <a:r>
              <a:rPr sz="1400" spc="-70" dirty="0">
                <a:solidFill>
                  <a:srgbClr val="595959"/>
                </a:solidFill>
                <a:latin typeface="Arial"/>
                <a:cs typeface="Arial"/>
              </a:rPr>
              <a:t> </a:t>
            </a:r>
            <a:r>
              <a:rPr sz="1400" spc="-5" dirty="0">
                <a:solidFill>
                  <a:srgbClr val="595959"/>
                </a:solidFill>
                <a:latin typeface="Arial"/>
                <a:cs typeface="Arial"/>
              </a:rPr>
              <a:t>training</a:t>
            </a:r>
            <a:endParaRPr sz="1400">
              <a:latin typeface="Arial"/>
              <a:cs typeface="Arial"/>
            </a:endParaRPr>
          </a:p>
        </p:txBody>
      </p:sp>
      <p:sp>
        <p:nvSpPr>
          <p:cNvPr id="4" name="object 4"/>
          <p:cNvSpPr txBox="1"/>
          <p:nvPr/>
        </p:nvSpPr>
        <p:spPr>
          <a:xfrm>
            <a:off x="475248" y="3248279"/>
            <a:ext cx="5267960" cy="857250"/>
          </a:xfrm>
          <a:prstGeom prst="rect">
            <a:avLst/>
          </a:prstGeom>
        </p:spPr>
        <p:txBody>
          <a:bodyPr vert="horz" wrap="square" lIns="0" tIns="66675" rIns="0" bIns="0" rtlCol="0">
            <a:spAutoFit/>
          </a:bodyPr>
          <a:lstStyle/>
          <a:p>
            <a:pPr marL="379095" indent="-367030">
              <a:lnSpc>
                <a:spcPct val="100000"/>
              </a:lnSpc>
              <a:spcBef>
                <a:spcPts val="525"/>
              </a:spcBef>
              <a:buChar char="●"/>
              <a:tabLst>
                <a:tab pos="379095" algn="l"/>
                <a:tab pos="379730" algn="l"/>
              </a:tabLst>
            </a:pPr>
            <a:r>
              <a:rPr sz="1800" spc="-5" dirty="0">
                <a:solidFill>
                  <a:srgbClr val="595959"/>
                </a:solidFill>
                <a:latin typeface="Arial"/>
                <a:cs typeface="Arial"/>
              </a:rPr>
              <a:t>Post Hoc/Model-specific</a:t>
            </a:r>
            <a:r>
              <a:rPr sz="1800" spc="-20" dirty="0">
                <a:solidFill>
                  <a:srgbClr val="595959"/>
                </a:solidFill>
                <a:latin typeface="Arial"/>
                <a:cs typeface="Arial"/>
              </a:rPr>
              <a:t> </a:t>
            </a:r>
            <a:r>
              <a:rPr sz="1800" dirty="0">
                <a:solidFill>
                  <a:srgbClr val="595959"/>
                </a:solidFill>
                <a:latin typeface="Arial"/>
                <a:cs typeface="Arial"/>
              </a:rPr>
              <a:t>methods</a:t>
            </a:r>
            <a:endParaRPr sz="1800">
              <a:latin typeface="Arial"/>
              <a:cs typeface="Arial"/>
            </a:endParaRPr>
          </a:p>
          <a:p>
            <a:pPr marL="836294" lvl="1" indent="-336550">
              <a:lnSpc>
                <a:spcPct val="100000"/>
              </a:lnSpc>
              <a:spcBef>
                <a:spcPts val="330"/>
              </a:spcBef>
              <a:buChar char="○"/>
              <a:tabLst>
                <a:tab pos="836294" algn="l"/>
                <a:tab pos="836930" algn="l"/>
              </a:tabLst>
            </a:pPr>
            <a:r>
              <a:rPr sz="1400" spc="-5" dirty="0">
                <a:solidFill>
                  <a:srgbClr val="595959"/>
                </a:solidFill>
                <a:latin typeface="Arial"/>
                <a:cs typeface="Arial"/>
              </a:rPr>
              <a:t>Explainability is often achieved after the </a:t>
            </a:r>
            <a:r>
              <a:rPr sz="1400" dirty="0">
                <a:solidFill>
                  <a:srgbClr val="595959"/>
                </a:solidFill>
                <a:latin typeface="Arial"/>
                <a:cs typeface="Arial"/>
              </a:rPr>
              <a:t>model </a:t>
            </a:r>
            <a:r>
              <a:rPr sz="1400" spc="-5" dirty="0">
                <a:solidFill>
                  <a:srgbClr val="595959"/>
                </a:solidFill>
                <a:latin typeface="Arial"/>
                <a:cs typeface="Arial"/>
              </a:rPr>
              <a:t>is</a:t>
            </a:r>
            <a:r>
              <a:rPr sz="1400" spc="-70" dirty="0">
                <a:solidFill>
                  <a:srgbClr val="595959"/>
                </a:solidFill>
                <a:latin typeface="Arial"/>
                <a:cs typeface="Arial"/>
              </a:rPr>
              <a:t> </a:t>
            </a:r>
            <a:r>
              <a:rPr sz="1400" spc="-5" dirty="0">
                <a:solidFill>
                  <a:srgbClr val="595959"/>
                </a:solidFill>
                <a:latin typeface="Arial"/>
                <a:cs typeface="Arial"/>
              </a:rPr>
              <a:t>trained</a:t>
            </a:r>
            <a:endParaRPr sz="1400">
              <a:latin typeface="Arial"/>
              <a:cs typeface="Arial"/>
            </a:endParaRPr>
          </a:p>
          <a:p>
            <a:pPr marL="836294" lvl="1" indent="-336550">
              <a:lnSpc>
                <a:spcPct val="100000"/>
              </a:lnSpc>
              <a:spcBef>
                <a:spcPts val="270"/>
              </a:spcBef>
              <a:buChar char="○"/>
              <a:tabLst>
                <a:tab pos="836294" algn="l"/>
                <a:tab pos="836930" algn="l"/>
              </a:tabLst>
            </a:pPr>
            <a:r>
              <a:rPr sz="1400" spc="-5" dirty="0">
                <a:solidFill>
                  <a:srgbClr val="595959"/>
                </a:solidFill>
                <a:latin typeface="Arial"/>
                <a:cs typeface="Arial"/>
              </a:rPr>
              <a:t>Interpretable is achieved using external</a:t>
            </a:r>
            <a:r>
              <a:rPr sz="1400" spc="-30" dirty="0">
                <a:solidFill>
                  <a:srgbClr val="595959"/>
                </a:solidFill>
                <a:latin typeface="Arial"/>
                <a:cs typeface="Arial"/>
              </a:rPr>
              <a:t> </a:t>
            </a:r>
            <a:r>
              <a:rPr sz="1400" dirty="0">
                <a:solidFill>
                  <a:srgbClr val="595959"/>
                </a:solidFill>
                <a:latin typeface="Arial"/>
                <a:cs typeface="Arial"/>
              </a:rPr>
              <a:t>methods</a:t>
            </a:r>
            <a:endParaRPr sz="1400">
              <a:latin typeface="Arial"/>
              <a:cs typeface="Arial"/>
            </a:endParaRPr>
          </a:p>
        </p:txBody>
      </p:sp>
      <p:sp>
        <p:nvSpPr>
          <p:cNvPr id="5" name="object 5"/>
          <p:cNvSpPr txBox="1"/>
          <p:nvPr/>
        </p:nvSpPr>
        <p:spPr>
          <a:xfrm>
            <a:off x="1328097" y="2589119"/>
            <a:ext cx="2214880" cy="441325"/>
          </a:xfrm>
          <a:prstGeom prst="rect">
            <a:avLst/>
          </a:prstGeom>
          <a:solidFill>
            <a:srgbClr val="EDEDED"/>
          </a:solidFill>
          <a:ln w="9524">
            <a:solidFill>
              <a:srgbClr val="595959"/>
            </a:solidFill>
          </a:ln>
        </p:spPr>
        <p:txBody>
          <a:bodyPr vert="horz" wrap="square" lIns="0" tIns="108585" rIns="0" bIns="0" rtlCol="0">
            <a:spAutoFit/>
          </a:bodyPr>
          <a:lstStyle/>
          <a:p>
            <a:pPr marL="85090">
              <a:lnSpc>
                <a:spcPct val="100000"/>
              </a:lnSpc>
              <a:spcBef>
                <a:spcPts val="855"/>
              </a:spcBef>
            </a:pPr>
            <a:r>
              <a:rPr sz="1400" spc="-5" dirty="0">
                <a:latin typeface="Arial"/>
                <a:cs typeface="Arial"/>
              </a:rPr>
              <a:t>Interpretable</a:t>
            </a:r>
            <a:r>
              <a:rPr sz="1400" spc="-105" dirty="0">
                <a:latin typeface="Arial"/>
                <a:cs typeface="Arial"/>
              </a:rPr>
              <a:t> </a:t>
            </a:r>
            <a:r>
              <a:rPr sz="1400" spc="-5" dirty="0">
                <a:latin typeface="Arial"/>
                <a:cs typeface="Arial"/>
              </a:rPr>
              <a:t>Architecture</a:t>
            </a:r>
            <a:endParaRPr sz="1400">
              <a:latin typeface="Arial"/>
              <a:cs typeface="Arial"/>
            </a:endParaRPr>
          </a:p>
        </p:txBody>
      </p:sp>
      <p:sp>
        <p:nvSpPr>
          <p:cNvPr id="6" name="object 6"/>
          <p:cNvSpPr txBox="1"/>
          <p:nvPr/>
        </p:nvSpPr>
        <p:spPr>
          <a:xfrm>
            <a:off x="4288941" y="2589119"/>
            <a:ext cx="1805939" cy="441325"/>
          </a:xfrm>
          <a:prstGeom prst="rect">
            <a:avLst/>
          </a:prstGeom>
          <a:solidFill>
            <a:srgbClr val="EDEDED"/>
          </a:solidFill>
          <a:ln w="9524">
            <a:solidFill>
              <a:srgbClr val="595959"/>
            </a:solidFill>
          </a:ln>
        </p:spPr>
        <p:txBody>
          <a:bodyPr vert="horz" wrap="square" lIns="0" tIns="108585" rIns="0" bIns="0" rtlCol="0">
            <a:spAutoFit/>
          </a:bodyPr>
          <a:lstStyle/>
          <a:p>
            <a:pPr marL="85090">
              <a:lnSpc>
                <a:spcPct val="100000"/>
              </a:lnSpc>
              <a:spcBef>
                <a:spcPts val="855"/>
              </a:spcBef>
            </a:pPr>
            <a:r>
              <a:rPr sz="1400" spc="-5" dirty="0">
                <a:latin typeface="Arial"/>
                <a:cs typeface="Arial"/>
              </a:rPr>
              <a:t>Interpretable</a:t>
            </a:r>
            <a:r>
              <a:rPr sz="1400" spc="-25" dirty="0">
                <a:latin typeface="Arial"/>
                <a:cs typeface="Arial"/>
              </a:rPr>
              <a:t> </a:t>
            </a:r>
            <a:r>
              <a:rPr sz="1400" dirty="0">
                <a:latin typeface="Arial"/>
                <a:cs typeface="Arial"/>
              </a:rPr>
              <a:t>Model</a:t>
            </a:r>
            <a:endParaRPr sz="1400">
              <a:latin typeface="Arial"/>
              <a:cs typeface="Arial"/>
            </a:endParaRPr>
          </a:p>
        </p:txBody>
      </p:sp>
      <p:grpSp>
        <p:nvGrpSpPr>
          <p:cNvPr id="7" name="object 7"/>
          <p:cNvGrpSpPr/>
          <p:nvPr/>
        </p:nvGrpSpPr>
        <p:grpSpPr>
          <a:xfrm>
            <a:off x="3542692" y="2789281"/>
            <a:ext cx="737235" cy="41275"/>
            <a:chOff x="3542692" y="2789281"/>
            <a:chExt cx="737235" cy="41275"/>
          </a:xfrm>
        </p:grpSpPr>
        <p:sp>
          <p:nvSpPr>
            <p:cNvPr id="8" name="object 8"/>
            <p:cNvSpPr/>
            <p:nvPr/>
          </p:nvSpPr>
          <p:spPr>
            <a:xfrm>
              <a:off x="3542692" y="2809769"/>
              <a:ext cx="689610" cy="0"/>
            </a:xfrm>
            <a:custGeom>
              <a:avLst/>
              <a:gdLst/>
              <a:ahLst/>
              <a:cxnLst/>
              <a:rect l="l" t="t" r="r" b="b"/>
              <a:pathLst>
                <a:path w="689610">
                  <a:moveTo>
                    <a:pt x="0" y="0"/>
                  </a:moveTo>
                  <a:lnTo>
                    <a:pt x="689248" y="0"/>
                  </a:lnTo>
                </a:path>
              </a:pathLst>
            </a:custGeom>
            <a:ln w="9524">
              <a:solidFill>
                <a:srgbClr val="595959"/>
              </a:solidFill>
            </a:ln>
          </p:spPr>
          <p:txBody>
            <a:bodyPr wrap="square" lIns="0" tIns="0" rIns="0" bIns="0" rtlCol="0"/>
            <a:lstStyle/>
            <a:p>
              <a:endParaRPr/>
            </a:p>
          </p:txBody>
        </p:sp>
        <p:sp>
          <p:nvSpPr>
            <p:cNvPr id="9" name="object 9"/>
            <p:cNvSpPr/>
            <p:nvPr/>
          </p:nvSpPr>
          <p:spPr>
            <a:xfrm>
              <a:off x="4231941" y="2794044"/>
              <a:ext cx="43815" cy="31750"/>
            </a:xfrm>
            <a:custGeom>
              <a:avLst/>
              <a:gdLst/>
              <a:ahLst/>
              <a:cxnLst/>
              <a:rect l="l" t="t" r="r" b="b"/>
              <a:pathLst>
                <a:path w="43814" h="31750">
                  <a:moveTo>
                    <a:pt x="0" y="31449"/>
                  </a:moveTo>
                  <a:lnTo>
                    <a:pt x="0" y="0"/>
                  </a:lnTo>
                  <a:lnTo>
                    <a:pt x="43224" y="15724"/>
                  </a:lnTo>
                  <a:lnTo>
                    <a:pt x="0" y="31449"/>
                  </a:lnTo>
                  <a:close/>
                </a:path>
              </a:pathLst>
            </a:custGeom>
            <a:solidFill>
              <a:srgbClr val="595959"/>
            </a:solidFill>
          </p:spPr>
          <p:txBody>
            <a:bodyPr wrap="square" lIns="0" tIns="0" rIns="0" bIns="0" rtlCol="0"/>
            <a:lstStyle/>
            <a:p>
              <a:endParaRPr/>
            </a:p>
          </p:txBody>
        </p:sp>
        <p:sp>
          <p:nvSpPr>
            <p:cNvPr id="10" name="object 10"/>
            <p:cNvSpPr/>
            <p:nvPr/>
          </p:nvSpPr>
          <p:spPr>
            <a:xfrm>
              <a:off x="4231941" y="279404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595959"/>
              </a:solidFill>
            </a:ln>
          </p:spPr>
          <p:txBody>
            <a:bodyPr wrap="square" lIns="0" tIns="0" rIns="0" bIns="0" rtlCol="0"/>
            <a:lstStyle/>
            <a:p>
              <a:endParaRPr/>
            </a:p>
          </p:txBody>
        </p:sp>
      </p:grpSp>
      <p:sp>
        <p:nvSpPr>
          <p:cNvPr id="11" name="object 11"/>
          <p:cNvSpPr txBox="1"/>
          <p:nvPr/>
        </p:nvSpPr>
        <p:spPr>
          <a:xfrm>
            <a:off x="3720168" y="2567334"/>
            <a:ext cx="3708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train</a:t>
            </a:r>
            <a:endParaRPr sz="1400">
              <a:latin typeface="Arial"/>
              <a:cs typeface="Arial"/>
            </a:endParaRPr>
          </a:p>
        </p:txBody>
      </p:sp>
      <p:sp>
        <p:nvSpPr>
          <p:cNvPr id="12" name="object 12"/>
          <p:cNvSpPr txBox="1"/>
          <p:nvPr/>
        </p:nvSpPr>
        <p:spPr>
          <a:xfrm>
            <a:off x="842473" y="4264766"/>
            <a:ext cx="1974214" cy="441325"/>
          </a:xfrm>
          <a:prstGeom prst="rect">
            <a:avLst/>
          </a:prstGeom>
          <a:solidFill>
            <a:srgbClr val="EDEDED"/>
          </a:solidFill>
          <a:ln w="9524">
            <a:solidFill>
              <a:srgbClr val="595959"/>
            </a:solidFill>
          </a:ln>
        </p:spPr>
        <p:txBody>
          <a:bodyPr vert="horz" wrap="square" lIns="0" tIns="108585" rIns="0" bIns="0" rtlCol="0">
            <a:spAutoFit/>
          </a:bodyPr>
          <a:lstStyle/>
          <a:p>
            <a:pPr marL="85090">
              <a:lnSpc>
                <a:spcPct val="100000"/>
              </a:lnSpc>
              <a:spcBef>
                <a:spcPts val="855"/>
              </a:spcBef>
            </a:pPr>
            <a:r>
              <a:rPr sz="1400" spc="-5" dirty="0">
                <a:latin typeface="Arial"/>
                <a:cs typeface="Arial"/>
              </a:rPr>
              <a:t>Black-box</a:t>
            </a:r>
            <a:r>
              <a:rPr sz="1400" spc="-110" dirty="0">
                <a:latin typeface="Arial"/>
                <a:cs typeface="Arial"/>
              </a:rPr>
              <a:t> </a:t>
            </a:r>
            <a:r>
              <a:rPr sz="1400" spc="-5" dirty="0">
                <a:latin typeface="Arial"/>
                <a:cs typeface="Arial"/>
              </a:rPr>
              <a:t>Architecture</a:t>
            </a:r>
            <a:endParaRPr sz="1400">
              <a:latin typeface="Arial"/>
              <a:cs typeface="Arial"/>
            </a:endParaRPr>
          </a:p>
        </p:txBody>
      </p:sp>
      <p:grpSp>
        <p:nvGrpSpPr>
          <p:cNvPr id="13" name="object 13"/>
          <p:cNvGrpSpPr/>
          <p:nvPr/>
        </p:nvGrpSpPr>
        <p:grpSpPr>
          <a:xfrm>
            <a:off x="2816469" y="4464928"/>
            <a:ext cx="989965" cy="41275"/>
            <a:chOff x="2816469" y="4464928"/>
            <a:chExt cx="989965" cy="41275"/>
          </a:xfrm>
        </p:grpSpPr>
        <p:sp>
          <p:nvSpPr>
            <p:cNvPr id="14" name="object 14"/>
            <p:cNvSpPr/>
            <p:nvPr/>
          </p:nvSpPr>
          <p:spPr>
            <a:xfrm>
              <a:off x="2816469" y="4485416"/>
              <a:ext cx="941705" cy="0"/>
            </a:xfrm>
            <a:custGeom>
              <a:avLst/>
              <a:gdLst/>
              <a:ahLst/>
              <a:cxnLst/>
              <a:rect l="l" t="t" r="r" b="b"/>
              <a:pathLst>
                <a:path w="941704">
                  <a:moveTo>
                    <a:pt x="0" y="0"/>
                  </a:moveTo>
                  <a:lnTo>
                    <a:pt x="941548" y="0"/>
                  </a:lnTo>
                </a:path>
              </a:pathLst>
            </a:custGeom>
            <a:ln w="9524">
              <a:solidFill>
                <a:srgbClr val="595959"/>
              </a:solidFill>
            </a:ln>
          </p:spPr>
          <p:txBody>
            <a:bodyPr wrap="square" lIns="0" tIns="0" rIns="0" bIns="0" rtlCol="0"/>
            <a:lstStyle/>
            <a:p>
              <a:endParaRPr/>
            </a:p>
          </p:txBody>
        </p:sp>
        <p:sp>
          <p:nvSpPr>
            <p:cNvPr id="15" name="object 15"/>
            <p:cNvSpPr/>
            <p:nvPr/>
          </p:nvSpPr>
          <p:spPr>
            <a:xfrm>
              <a:off x="3758017" y="4469691"/>
              <a:ext cx="43815" cy="31750"/>
            </a:xfrm>
            <a:custGeom>
              <a:avLst/>
              <a:gdLst/>
              <a:ahLst/>
              <a:cxnLst/>
              <a:rect l="l" t="t" r="r" b="b"/>
              <a:pathLst>
                <a:path w="43814" h="31750">
                  <a:moveTo>
                    <a:pt x="0" y="31449"/>
                  </a:moveTo>
                  <a:lnTo>
                    <a:pt x="0" y="0"/>
                  </a:lnTo>
                  <a:lnTo>
                    <a:pt x="43224" y="15724"/>
                  </a:lnTo>
                  <a:lnTo>
                    <a:pt x="0" y="31449"/>
                  </a:lnTo>
                  <a:close/>
                </a:path>
              </a:pathLst>
            </a:custGeom>
            <a:solidFill>
              <a:srgbClr val="595959"/>
            </a:solidFill>
          </p:spPr>
          <p:txBody>
            <a:bodyPr wrap="square" lIns="0" tIns="0" rIns="0" bIns="0" rtlCol="0"/>
            <a:lstStyle/>
            <a:p>
              <a:endParaRPr/>
            </a:p>
          </p:txBody>
        </p:sp>
        <p:sp>
          <p:nvSpPr>
            <p:cNvPr id="16" name="object 16"/>
            <p:cNvSpPr/>
            <p:nvPr/>
          </p:nvSpPr>
          <p:spPr>
            <a:xfrm>
              <a:off x="3758017" y="446969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595959"/>
              </a:solidFill>
            </a:ln>
          </p:spPr>
          <p:txBody>
            <a:bodyPr wrap="square" lIns="0" tIns="0" rIns="0" bIns="0" rtlCol="0"/>
            <a:lstStyle/>
            <a:p>
              <a:endParaRPr/>
            </a:p>
          </p:txBody>
        </p:sp>
      </p:grpSp>
      <p:sp>
        <p:nvSpPr>
          <p:cNvPr id="17" name="object 17"/>
          <p:cNvSpPr txBox="1"/>
          <p:nvPr/>
        </p:nvSpPr>
        <p:spPr>
          <a:xfrm>
            <a:off x="3134267" y="4257704"/>
            <a:ext cx="3708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train</a:t>
            </a:r>
            <a:endParaRPr sz="1400">
              <a:latin typeface="Arial"/>
              <a:cs typeface="Arial"/>
            </a:endParaRPr>
          </a:p>
        </p:txBody>
      </p:sp>
      <p:sp>
        <p:nvSpPr>
          <p:cNvPr id="18" name="object 18"/>
          <p:cNvSpPr txBox="1"/>
          <p:nvPr/>
        </p:nvSpPr>
        <p:spPr>
          <a:xfrm>
            <a:off x="3815242" y="4264766"/>
            <a:ext cx="1725295" cy="441325"/>
          </a:xfrm>
          <a:prstGeom prst="rect">
            <a:avLst/>
          </a:prstGeom>
          <a:solidFill>
            <a:srgbClr val="EDEDED"/>
          </a:solidFill>
          <a:ln w="9524">
            <a:solidFill>
              <a:srgbClr val="595959"/>
            </a:solidFill>
          </a:ln>
        </p:spPr>
        <p:txBody>
          <a:bodyPr vert="horz" wrap="square" lIns="0" tIns="108585" rIns="0" bIns="0" rtlCol="0">
            <a:spAutoFit/>
          </a:bodyPr>
          <a:lstStyle/>
          <a:p>
            <a:pPr marL="85090">
              <a:lnSpc>
                <a:spcPct val="100000"/>
              </a:lnSpc>
              <a:spcBef>
                <a:spcPts val="855"/>
              </a:spcBef>
            </a:pPr>
            <a:r>
              <a:rPr sz="1400" spc="-5" dirty="0">
                <a:latin typeface="Arial"/>
                <a:cs typeface="Arial"/>
              </a:rPr>
              <a:t>Black-box</a:t>
            </a:r>
            <a:r>
              <a:rPr sz="1400" spc="-20" dirty="0">
                <a:latin typeface="Arial"/>
                <a:cs typeface="Arial"/>
              </a:rPr>
              <a:t> </a:t>
            </a:r>
            <a:r>
              <a:rPr sz="1400" dirty="0">
                <a:latin typeface="Arial"/>
                <a:cs typeface="Arial"/>
              </a:rPr>
              <a:t>Model</a:t>
            </a:r>
            <a:endParaRPr sz="1400">
              <a:latin typeface="Arial"/>
              <a:cs typeface="Arial"/>
            </a:endParaRPr>
          </a:p>
        </p:txBody>
      </p:sp>
      <p:grpSp>
        <p:nvGrpSpPr>
          <p:cNvPr id="19" name="object 19"/>
          <p:cNvGrpSpPr/>
          <p:nvPr/>
        </p:nvGrpSpPr>
        <p:grpSpPr>
          <a:xfrm>
            <a:off x="5535476" y="4461728"/>
            <a:ext cx="1885950" cy="41275"/>
            <a:chOff x="5535476" y="4461728"/>
            <a:chExt cx="1885950" cy="41275"/>
          </a:xfrm>
        </p:grpSpPr>
        <p:sp>
          <p:nvSpPr>
            <p:cNvPr id="20" name="object 20"/>
            <p:cNvSpPr/>
            <p:nvPr/>
          </p:nvSpPr>
          <p:spPr>
            <a:xfrm>
              <a:off x="5540238" y="4482215"/>
              <a:ext cx="1833245" cy="3810"/>
            </a:xfrm>
            <a:custGeom>
              <a:avLst/>
              <a:gdLst/>
              <a:ahLst/>
              <a:cxnLst/>
              <a:rect l="l" t="t" r="r" b="b"/>
              <a:pathLst>
                <a:path w="1833245" h="3810">
                  <a:moveTo>
                    <a:pt x="0" y="3199"/>
                  </a:moveTo>
                  <a:lnTo>
                    <a:pt x="1832846" y="0"/>
                  </a:lnTo>
                </a:path>
              </a:pathLst>
            </a:custGeom>
            <a:ln w="9524">
              <a:solidFill>
                <a:srgbClr val="595959"/>
              </a:solidFill>
            </a:ln>
          </p:spPr>
          <p:txBody>
            <a:bodyPr wrap="square" lIns="0" tIns="0" rIns="0" bIns="0" rtlCol="0"/>
            <a:lstStyle/>
            <a:p>
              <a:endParaRPr/>
            </a:p>
          </p:txBody>
        </p:sp>
        <p:sp>
          <p:nvSpPr>
            <p:cNvPr id="21" name="object 21"/>
            <p:cNvSpPr/>
            <p:nvPr/>
          </p:nvSpPr>
          <p:spPr>
            <a:xfrm>
              <a:off x="7373060" y="4466490"/>
              <a:ext cx="43815" cy="31750"/>
            </a:xfrm>
            <a:custGeom>
              <a:avLst/>
              <a:gdLst/>
              <a:ahLst/>
              <a:cxnLst/>
              <a:rect l="l" t="t" r="r" b="b"/>
              <a:pathLst>
                <a:path w="43815" h="31750">
                  <a:moveTo>
                    <a:pt x="49" y="31449"/>
                  </a:moveTo>
                  <a:lnTo>
                    <a:pt x="0" y="0"/>
                  </a:lnTo>
                  <a:lnTo>
                    <a:pt x="43249" y="15649"/>
                  </a:lnTo>
                  <a:lnTo>
                    <a:pt x="49" y="31449"/>
                  </a:lnTo>
                  <a:close/>
                </a:path>
              </a:pathLst>
            </a:custGeom>
            <a:solidFill>
              <a:srgbClr val="595959"/>
            </a:solidFill>
          </p:spPr>
          <p:txBody>
            <a:bodyPr wrap="square" lIns="0" tIns="0" rIns="0" bIns="0" rtlCol="0"/>
            <a:lstStyle/>
            <a:p>
              <a:endParaRPr/>
            </a:p>
          </p:txBody>
        </p:sp>
        <p:sp>
          <p:nvSpPr>
            <p:cNvPr id="22" name="object 22"/>
            <p:cNvSpPr/>
            <p:nvPr/>
          </p:nvSpPr>
          <p:spPr>
            <a:xfrm>
              <a:off x="7373060" y="4466490"/>
              <a:ext cx="43815" cy="31750"/>
            </a:xfrm>
            <a:custGeom>
              <a:avLst/>
              <a:gdLst/>
              <a:ahLst/>
              <a:cxnLst/>
              <a:rect l="l" t="t" r="r" b="b"/>
              <a:pathLst>
                <a:path w="43815" h="31750">
                  <a:moveTo>
                    <a:pt x="49" y="31449"/>
                  </a:moveTo>
                  <a:lnTo>
                    <a:pt x="43249" y="15649"/>
                  </a:lnTo>
                  <a:lnTo>
                    <a:pt x="0" y="0"/>
                  </a:lnTo>
                  <a:lnTo>
                    <a:pt x="49" y="31449"/>
                  </a:lnTo>
                  <a:close/>
                </a:path>
              </a:pathLst>
            </a:custGeom>
            <a:ln w="9524">
              <a:solidFill>
                <a:srgbClr val="595959"/>
              </a:solidFill>
            </a:ln>
          </p:spPr>
          <p:txBody>
            <a:bodyPr wrap="square" lIns="0" tIns="0" rIns="0" bIns="0" rtlCol="0"/>
            <a:lstStyle/>
            <a:p>
              <a:endParaRPr/>
            </a:p>
          </p:txBody>
        </p:sp>
      </p:grpSp>
      <p:sp>
        <p:nvSpPr>
          <p:cNvPr id="23" name="object 23"/>
          <p:cNvSpPr txBox="1"/>
          <p:nvPr/>
        </p:nvSpPr>
        <p:spPr>
          <a:xfrm>
            <a:off x="5613268" y="4254475"/>
            <a:ext cx="143827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post-hoc</a:t>
            </a:r>
            <a:r>
              <a:rPr sz="1400" spc="-75" dirty="0">
                <a:latin typeface="Arial"/>
                <a:cs typeface="Arial"/>
              </a:rPr>
              <a:t> </a:t>
            </a:r>
            <a:r>
              <a:rPr sz="1400" dirty="0">
                <a:latin typeface="Arial"/>
                <a:cs typeface="Arial"/>
              </a:rPr>
              <a:t>methods</a:t>
            </a:r>
            <a:endParaRPr sz="1400">
              <a:latin typeface="Arial"/>
              <a:cs typeface="Arial"/>
            </a:endParaRPr>
          </a:p>
        </p:txBody>
      </p:sp>
      <p:grpSp>
        <p:nvGrpSpPr>
          <p:cNvPr id="24" name="object 24"/>
          <p:cNvGrpSpPr/>
          <p:nvPr/>
        </p:nvGrpSpPr>
        <p:grpSpPr>
          <a:xfrm>
            <a:off x="6094337" y="2267407"/>
            <a:ext cx="1750695" cy="1085215"/>
            <a:chOff x="6094337" y="2267407"/>
            <a:chExt cx="1750695" cy="1085215"/>
          </a:xfrm>
        </p:grpSpPr>
        <p:sp>
          <p:nvSpPr>
            <p:cNvPr id="25" name="object 25"/>
            <p:cNvSpPr/>
            <p:nvPr/>
          </p:nvSpPr>
          <p:spPr>
            <a:xfrm>
              <a:off x="6094337" y="2809769"/>
              <a:ext cx="613410" cy="0"/>
            </a:xfrm>
            <a:custGeom>
              <a:avLst/>
              <a:gdLst/>
              <a:ahLst/>
              <a:cxnLst/>
              <a:rect l="l" t="t" r="r" b="b"/>
              <a:pathLst>
                <a:path w="613409">
                  <a:moveTo>
                    <a:pt x="0" y="0"/>
                  </a:moveTo>
                  <a:lnTo>
                    <a:pt x="613048" y="0"/>
                  </a:lnTo>
                </a:path>
              </a:pathLst>
            </a:custGeom>
            <a:ln w="9524">
              <a:solidFill>
                <a:srgbClr val="595959"/>
              </a:solidFill>
            </a:ln>
          </p:spPr>
          <p:txBody>
            <a:bodyPr wrap="square" lIns="0" tIns="0" rIns="0" bIns="0" rtlCol="0"/>
            <a:lstStyle/>
            <a:p>
              <a:endParaRPr/>
            </a:p>
          </p:txBody>
        </p:sp>
        <p:sp>
          <p:nvSpPr>
            <p:cNvPr id="26" name="object 26"/>
            <p:cNvSpPr/>
            <p:nvPr/>
          </p:nvSpPr>
          <p:spPr>
            <a:xfrm>
              <a:off x="6707386" y="2794044"/>
              <a:ext cx="43815" cy="31750"/>
            </a:xfrm>
            <a:custGeom>
              <a:avLst/>
              <a:gdLst/>
              <a:ahLst/>
              <a:cxnLst/>
              <a:rect l="l" t="t" r="r" b="b"/>
              <a:pathLst>
                <a:path w="43815" h="31750">
                  <a:moveTo>
                    <a:pt x="0" y="31449"/>
                  </a:moveTo>
                  <a:lnTo>
                    <a:pt x="0" y="0"/>
                  </a:lnTo>
                  <a:lnTo>
                    <a:pt x="43224" y="15724"/>
                  </a:lnTo>
                  <a:lnTo>
                    <a:pt x="0" y="31449"/>
                  </a:lnTo>
                  <a:close/>
                </a:path>
              </a:pathLst>
            </a:custGeom>
            <a:solidFill>
              <a:srgbClr val="595959"/>
            </a:solidFill>
          </p:spPr>
          <p:txBody>
            <a:bodyPr wrap="square" lIns="0" tIns="0" rIns="0" bIns="0" rtlCol="0"/>
            <a:lstStyle/>
            <a:p>
              <a:endParaRPr/>
            </a:p>
          </p:txBody>
        </p:sp>
        <p:sp>
          <p:nvSpPr>
            <p:cNvPr id="27" name="object 27"/>
            <p:cNvSpPr/>
            <p:nvPr/>
          </p:nvSpPr>
          <p:spPr>
            <a:xfrm>
              <a:off x="6707386" y="2794044"/>
              <a:ext cx="43815" cy="31750"/>
            </a:xfrm>
            <a:custGeom>
              <a:avLst/>
              <a:gdLst/>
              <a:ahLst/>
              <a:cxnLst/>
              <a:rect l="l" t="t" r="r" b="b"/>
              <a:pathLst>
                <a:path w="43815" h="31750">
                  <a:moveTo>
                    <a:pt x="0" y="31449"/>
                  </a:moveTo>
                  <a:lnTo>
                    <a:pt x="43224" y="15724"/>
                  </a:lnTo>
                  <a:lnTo>
                    <a:pt x="0" y="0"/>
                  </a:lnTo>
                  <a:lnTo>
                    <a:pt x="0" y="31449"/>
                  </a:lnTo>
                  <a:close/>
                </a:path>
              </a:pathLst>
            </a:custGeom>
            <a:ln w="9524">
              <a:solidFill>
                <a:srgbClr val="595959"/>
              </a:solidFill>
            </a:ln>
          </p:spPr>
          <p:txBody>
            <a:bodyPr wrap="square" lIns="0" tIns="0" rIns="0" bIns="0" rtlCol="0"/>
            <a:lstStyle/>
            <a:p>
              <a:endParaRPr/>
            </a:p>
          </p:txBody>
        </p:sp>
        <p:sp>
          <p:nvSpPr>
            <p:cNvPr id="28" name="object 28"/>
            <p:cNvSpPr/>
            <p:nvPr/>
          </p:nvSpPr>
          <p:spPr>
            <a:xfrm>
              <a:off x="6764536" y="2272170"/>
              <a:ext cx="1075690" cy="1075690"/>
            </a:xfrm>
            <a:custGeom>
              <a:avLst/>
              <a:gdLst/>
              <a:ahLst/>
              <a:cxnLst/>
              <a:rect l="l" t="t" r="r" b="b"/>
              <a:pathLst>
                <a:path w="1075690" h="1075689">
                  <a:moveTo>
                    <a:pt x="537598" y="1075197"/>
                  </a:moveTo>
                  <a:lnTo>
                    <a:pt x="488667" y="1073000"/>
                  </a:lnTo>
                  <a:lnTo>
                    <a:pt x="440967" y="1066536"/>
                  </a:lnTo>
                  <a:lnTo>
                    <a:pt x="394686" y="1055993"/>
                  </a:lnTo>
                  <a:lnTo>
                    <a:pt x="350016" y="1041563"/>
                  </a:lnTo>
                  <a:lnTo>
                    <a:pt x="307146" y="1023434"/>
                  </a:lnTo>
                  <a:lnTo>
                    <a:pt x="266266" y="1001798"/>
                  </a:lnTo>
                  <a:lnTo>
                    <a:pt x="227565" y="976842"/>
                  </a:lnTo>
                  <a:lnTo>
                    <a:pt x="191234" y="948758"/>
                  </a:lnTo>
                  <a:lnTo>
                    <a:pt x="157462" y="917735"/>
                  </a:lnTo>
                  <a:lnTo>
                    <a:pt x="126439" y="883963"/>
                  </a:lnTo>
                  <a:lnTo>
                    <a:pt x="98355" y="847632"/>
                  </a:lnTo>
                  <a:lnTo>
                    <a:pt x="73399" y="808931"/>
                  </a:lnTo>
                  <a:lnTo>
                    <a:pt x="51763" y="768051"/>
                  </a:lnTo>
                  <a:lnTo>
                    <a:pt x="33634" y="725181"/>
                  </a:lnTo>
                  <a:lnTo>
                    <a:pt x="19204" y="680511"/>
                  </a:lnTo>
                  <a:lnTo>
                    <a:pt x="8661" y="634230"/>
                  </a:lnTo>
                  <a:lnTo>
                    <a:pt x="2197" y="586530"/>
                  </a:lnTo>
                  <a:lnTo>
                    <a:pt x="0" y="537598"/>
                  </a:lnTo>
                  <a:lnTo>
                    <a:pt x="2197" y="488667"/>
                  </a:lnTo>
                  <a:lnTo>
                    <a:pt x="8661" y="440967"/>
                  </a:lnTo>
                  <a:lnTo>
                    <a:pt x="19204" y="394686"/>
                  </a:lnTo>
                  <a:lnTo>
                    <a:pt x="33634" y="350016"/>
                  </a:lnTo>
                  <a:lnTo>
                    <a:pt x="51763" y="307146"/>
                  </a:lnTo>
                  <a:lnTo>
                    <a:pt x="73399" y="266266"/>
                  </a:lnTo>
                  <a:lnTo>
                    <a:pt x="98355" y="227565"/>
                  </a:lnTo>
                  <a:lnTo>
                    <a:pt x="126439" y="191234"/>
                  </a:lnTo>
                  <a:lnTo>
                    <a:pt x="157464" y="157459"/>
                  </a:lnTo>
                  <a:lnTo>
                    <a:pt x="191234" y="126439"/>
                  </a:lnTo>
                  <a:lnTo>
                    <a:pt x="227565" y="98355"/>
                  </a:lnTo>
                  <a:lnTo>
                    <a:pt x="266266" y="73399"/>
                  </a:lnTo>
                  <a:lnTo>
                    <a:pt x="307146" y="51763"/>
                  </a:lnTo>
                  <a:lnTo>
                    <a:pt x="350016" y="33634"/>
                  </a:lnTo>
                  <a:lnTo>
                    <a:pt x="394686" y="19204"/>
                  </a:lnTo>
                  <a:lnTo>
                    <a:pt x="440967" y="8661"/>
                  </a:lnTo>
                  <a:lnTo>
                    <a:pt x="488667" y="2197"/>
                  </a:lnTo>
                  <a:lnTo>
                    <a:pt x="537598" y="0"/>
                  </a:lnTo>
                  <a:lnTo>
                    <a:pt x="584866" y="2080"/>
                  </a:lnTo>
                  <a:lnTo>
                    <a:pt x="631455" y="8254"/>
                  </a:lnTo>
                  <a:lnTo>
                    <a:pt x="677117" y="18418"/>
                  </a:lnTo>
                  <a:lnTo>
                    <a:pt x="721604" y="32470"/>
                  </a:lnTo>
                  <a:lnTo>
                    <a:pt x="764668" y="50307"/>
                  </a:lnTo>
                  <a:lnTo>
                    <a:pt x="806063" y="71828"/>
                  </a:lnTo>
                  <a:lnTo>
                    <a:pt x="845539" y="96928"/>
                  </a:lnTo>
                  <a:lnTo>
                    <a:pt x="882850" y="125506"/>
                  </a:lnTo>
                  <a:lnTo>
                    <a:pt x="917750" y="157462"/>
                  </a:lnTo>
                  <a:lnTo>
                    <a:pt x="949695" y="192354"/>
                  </a:lnTo>
                  <a:lnTo>
                    <a:pt x="978270" y="229662"/>
                  </a:lnTo>
                  <a:lnTo>
                    <a:pt x="1003368" y="269137"/>
                  </a:lnTo>
                  <a:lnTo>
                    <a:pt x="1024887" y="310530"/>
                  </a:lnTo>
                  <a:lnTo>
                    <a:pt x="1042724" y="353594"/>
                  </a:lnTo>
                  <a:lnTo>
                    <a:pt x="1056777" y="398081"/>
                  </a:lnTo>
                  <a:lnTo>
                    <a:pt x="1066942" y="443742"/>
                  </a:lnTo>
                  <a:lnTo>
                    <a:pt x="1073116" y="490331"/>
                  </a:lnTo>
                  <a:lnTo>
                    <a:pt x="1075197" y="537598"/>
                  </a:lnTo>
                  <a:lnTo>
                    <a:pt x="1073000" y="586530"/>
                  </a:lnTo>
                  <a:lnTo>
                    <a:pt x="1066536" y="634230"/>
                  </a:lnTo>
                  <a:lnTo>
                    <a:pt x="1055993" y="680511"/>
                  </a:lnTo>
                  <a:lnTo>
                    <a:pt x="1041563" y="725181"/>
                  </a:lnTo>
                  <a:lnTo>
                    <a:pt x="1023434" y="768051"/>
                  </a:lnTo>
                  <a:lnTo>
                    <a:pt x="1001798" y="808931"/>
                  </a:lnTo>
                  <a:lnTo>
                    <a:pt x="976842" y="847632"/>
                  </a:lnTo>
                  <a:lnTo>
                    <a:pt x="948758" y="883963"/>
                  </a:lnTo>
                  <a:lnTo>
                    <a:pt x="917735" y="917735"/>
                  </a:lnTo>
                  <a:lnTo>
                    <a:pt x="883963" y="948758"/>
                  </a:lnTo>
                  <a:lnTo>
                    <a:pt x="847632" y="976842"/>
                  </a:lnTo>
                  <a:lnTo>
                    <a:pt x="808931" y="1001798"/>
                  </a:lnTo>
                  <a:lnTo>
                    <a:pt x="768051" y="1023434"/>
                  </a:lnTo>
                  <a:lnTo>
                    <a:pt x="725181" y="1041563"/>
                  </a:lnTo>
                  <a:lnTo>
                    <a:pt x="680511" y="1055993"/>
                  </a:lnTo>
                  <a:lnTo>
                    <a:pt x="634230" y="1066536"/>
                  </a:lnTo>
                  <a:lnTo>
                    <a:pt x="586530" y="1073000"/>
                  </a:lnTo>
                  <a:lnTo>
                    <a:pt x="537598" y="1075197"/>
                  </a:lnTo>
                  <a:close/>
                </a:path>
              </a:pathLst>
            </a:custGeom>
            <a:solidFill>
              <a:srgbClr val="EDEDED"/>
            </a:solidFill>
          </p:spPr>
          <p:txBody>
            <a:bodyPr wrap="square" lIns="0" tIns="0" rIns="0" bIns="0" rtlCol="0"/>
            <a:lstStyle/>
            <a:p>
              <a:endParaRPr/>
            </a:p>
          </p:txBody>
        </p:sp>
        <p:sp>
          <p:nvSpPr>
            <p:cNvPr id="29" name="object 29"/>
            <p:cNvSpPr/>
            <p:nvPr/>
          </p:nvSpPr>
          <p:spPr>
            <a:xfrm>
              <a:off x="6764536" y="2272170"/>
              <a:ext cx="1075690" cy="1075690"/>
            </a:xfrm>
            <a:custGeom>
              <a:avLst/>
              <a:gdLst/>
              <a:ahLst/>
              <a:cxnLst/>
              <a:rect l="l" t="t" r="r" b="b"/>
              <a:pathLst>
                <a:path w="1075690" h="1075689">
                  <a:moveTo>
                    <a:pt x="0" y="537598"/>
                  </a:moveTo>
                  <a:lnTo>
                    <a:pt x="2197" y="488667"/>
                  </a:lnTo>
                  <a:lnTo>
                    <a:pt x="8661" y="440967"/>
                  </a:lnTo>
                  <a:lnTo>
                    <a:pt x="19204" y="394686"/>
                  </a:lnTo>
                  <a:lnTo>
                    <a:pt x="33634" y="350016"/>
                  </a:lnTo>
                  <a:lnTo>
                    <a:pt x="51763" y="307146"/>
                  </a:lnTo>
                  <a:lnTo>
                    <a:pt x="73399" y="266266"/>
                  </a:lnTo>
                  <a:lnTo>
                    <a:pt x="98355" y="227565"/>
                  </a:lnTo>
                  <a:lnTo>
                    <a:pt x="126439" y="191234"/>
                  </a:lnTo>
                  <a:lnTo>
                    <a:pt x="157462" y="157462"/>
                  </a:lnTo>
                  <a:lnTo>
                    <a:pt x="191234" y="126439"/>
                  </a:lnTo>
                  <a:lnTo>
                    <a:pt x="227565" y="98355"/>
                  </a:lnTo>
                  <a:lnTo>
                    <a:pt x="266266" y="73399"/>
                  </a:lnTo>
                  <a:lnTo>
                    <a:pt x="307146" y="51763"/>
                  </a:lnTo>
                  <a:lnTo>
                    <a:pt x="350016" y="33634"/>
                  </a:lnTo>
                  <a:lnTo>
                    <a:pt x="394686" y="19204"/>
                  </a:lnTo>
                  <a:lnTo>
                    <a:pt x="440967" y="8661"/>
                  </a:lnTo>
                  <a:lnTo>
                    <a:pt x="488667" y="2197"/>
                  </a:lnTo>
                  <a:lnTo>
                    <a:pt x="537598" y="0"/>
                  </a:lnTo>
                  <a:lnTo>
                    <a:pt x="584866" y="2080"/>
                  </a:lnTo>
                  <a:lnTo>
                    <a:pt x="631455" y="8254"/>
                  </a:lnTo>
                  <a:lnTo>
                    <a:pt x="677117" y="18418"/>
                  </a:lnTo>
                  <a:lnTo>
                    <a:pt x="721604" y="32470"/>
                  </a:lnTo>
                  <a:lnTo>
                    <a:pt x="764668" y="50307"/>
                  </a:lnTo>
                  <a:lnTo>
                    <a:pt x="806063" y="71828"/>
                  </a:lnTo>
                  <a:lnTo>
                    <a:pt x="845539" y="96928"/>
                  </a:lnTo>
                  <a:lnTo>
                    <a:pt x="882850" y="125506"/>
                  </a:lnTo>
                  <a:lnTo>
                    <a:pt x="917748" y="157459"/>
                  </a:lnTo>
                  <a:lnTo>
                    <a:pt x="949695" y="192354"/>
                  </a:lnTo>
                  <a:lnTo>
                    <a:pt x="978270" y="229662"/>
                  </a:lnTo>
                  <a:lnTo>
                    <a:pt x="1003368" y="269137"/>
                  </a:lnTo>
                  <a:lnTo>
                    <a:pt x="1024887" y="310530"/>
                  </a:lnTo>
                  <a:lnTo>
                    <a:pt x="1042724" y="353594"/>
                  </a:lnTo>
                  <a:lnTo>
                    <a:pt x="1056777" y="398081"/>
                  </a:lnTo>
                  <a:lnTo>
                    <a:pt x="1066942" y="443742"/>
                  </a:lnTo>
                  <a:lnTo>
                    <a:pt x="1073116" y="490331"/>
                  </a:lnTo>
                  <a:lnTo>
                    <a:pt x="1075197" y="537598"/>
                  </a:lnTo>
                  <a:lnTo>
                    <a:pt x="1073000" y="586530"/>
                  </a:lnTo>
                  <a:lnTo>
                    <a:pt x="1066536" y="634230"/>
                  </a:lnTo>
                  <a:lnTo>
                    <a:pt x="1055993" y="680511"/>
                  </a:lnTo>
                  <a:lnTo>
                    <a:pt x="1041563" y="725181"/>
                  </a:lnTo>
                  <a:lnTo>
                    <a:pt x="1023434" y="768051"/>
                  </a:lnTo>
                  <a:lnTo>
                    <a:pt x="1001797" y="808931"/>
                  </a:lnTo>
                  <a:lnTo>
                    <a:pt x="976842" y="847632"/>
                  </a:lnTo>
                  <a:lnTo>
                    <a:pt x="948758" y="883963"/>
                  </a:lnTo>
                  <a:lnTo>
                    <a:pt x="917735" y="917735"/>
                  </a:lnTo>
                  <a:lnTo>
                    <a:pt x="883963" y="948758"/>
                  </a:lnTo>
                  <a:lnTo>
                    <a:pt x="847632" y="976842"/>
                  </a:lnTo>
                  <a:lnTo>
                    <a:pt x="808931" y="1001797"/>
                  </a:lnTo>
                  <a:lnTo>
                    <a:pt x="768051" y="1023434"/>
                  </a:lnTo>
                  <a:lnTo>
                    <a:pt x="725181" y="1041563"/>
                  </a:lnTo>
                  <a:lnTo>
                    <a:pt x="680511" y="1055993"/>
                  </a:lnTo>
                  <a:lnTo>
                    <a:pt x="634230" y="1066536"/>
                  </a:lnTo>
                  <a:lnTo>
                    <a:pt x="586530" y="1073000"/>
                  </a:lnTo>
                  <a:lnTo>
                    <a:pt x="537598" y="1075197"/>
                  </a:lnTo>
                  <a:lnTo>
                    <a:pt x="488667" y="1073000"/>
                  </a:lnTo>
                  <a:lnTo>
                    <a:pt x="440967" y="1066536"/>
                  </a:lnTo>
                  <a:lnTo>
                    <a:pt x="394686" y="1055993"/>
                  </a:lnTo>
                  <a:lnTo>
                    <a:pt x="350016" y="1041563"/>
                  </a:lnTo>
                  <a:lnTo>
                    <a:pt x="307146" y="1023434"/>
                  </a:lnTo>
                  <a:lnTo>
                    <a:pt x="266266" y="1001797"/>
                  </a:lnTo>
                  <a:lnTo>
                    <a:pt x="227565" y="976842"/>
                  </a:lnTo>
                  <a:lnTo>
                    <a:pt x="191234" y="948758"/>
                  </a:lnTo>
                  <a:lnTo>
                    <a:pt x="157462" y="917735"/>
                  </a:lnTo>
                  <a:lnTo>
                    <a:pt x="126439" y="883963"/>
                  </a:lnTo>
                  <a:lnTo>
                    <a:pt x="98355" y="847632"/>
                  </a:lnTo>
                  <a:lnTo>
                    <a:pt x="73399" y="808931"/>
                  </a:lnTo>
                  <a:lnTo>
                    <a:pt x="51763" y="768051"/>
                  </a:lnTo>
                  <a:lnTo>
                    <a:pt x="33634" y="725181"/>
                  </a:lnTo>
                  <a:lnTo>
                    <a:pt x="19204" y="680511"/>
                  </a:lnTo>
                  <a:lnTo>
                    <a:pt x="8661" y="634230"/>
                  </a:lnTo>
                  <a:lnTo>
                    <a:pt x="2197" y="586530"/>
                  </a:lnTo>
                  <a:lnTo>
                    <a:pt x="0" y="537598"/>
                  </a:lnTo>
                  <a:close/>
                </a:path>
              </a:pathLst>
            </a:custGeom>
            <a:ln w="9524">
              <a:solidFill>
                <a:srgbClr val="595959"/>
              </a:solidFill>
            </a:ln>
          </p:spPr>
          <p:txBody>
            <a:bodyPr wrap="square" lIns="0" tIns="0" rIns="0" bIns="0" rtlCol="0"/>
            <a:lstStyle/>
            <a:p>
              <a:endParaRPr/>
            </a:p>
          </p:txBody>
        </p:sp>
      </p:grpSp>
      <p:sp>
        <p:nvSpPr>
          <p:cNvPr id="30" name="object 30"/>
          <p:cNvSpPr txBox="1"/>
          <p:nvPr/>
        </p:nvSpPr>
        <p:spPr>
          <a:xfrm>
            <a:off x="6995018" y="2685185"/>
            <a:ext cx="5886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explain</a:t>
            </a:r>
            <a:endParaRPr sz="1400">
              <a:latin typeface="Arial"/>
              <a:cs typeface="Arial"/>
            </a:endParaRPr>
          </a:p>
        </p:txBody>
      </p:sp>
      <p:grpSp>
        <p:nvGrpSpPr>
          <p:cNvPr id="31" name="object 31"/>
          <p:cNvGrpSpPr/>
          <p:nvPr/>
        </p:nvGrpSpPr>
        <p:grpSpPr>
          <a:xfrm>
            <a:off x="7425472" y="3941404"/>
            <a:ext cx="1085215" cy="1085215"/>
            <a:chOff x="7425472" y="3941404"/>
            <a:chExt cx="1085215" cy="1085215"/>
          </a:xfrm>
        </p:grpSpPr>
        <p:sp>
          <p:nvSpPr>
            <p:cNvPr id="32" name="object 32"/>
            <p:cNvSpPr/>
            <p:nvPr/>
          </p:nvSpPr>
          <p:spPr>
            <a:xfrm>
              <a:off x="7430235" y="3946166"/>
              <a:ext cx="1075690" cy="1075690"/>
            </a:xfrm>
            <a:custGeom>
              <a:avLst/>
              <a:gdLst/>
              <a:ahLst/>
              <a:cxnLst/>
              <a:rect l="l" t="t" r="r" b="b"/>
              <a:pathLst>
                <a:path w="1075690" h="1075689">
                  <a:moveTo>
                    <a:pt x="537598" y="1075197"/>
                  </a:moveTo>
                  <a:lnTo>
                    <a:pt x="488667" y="1073000"/>
                  </a:lnTo>
                  <a:lnTo>
                    <a:pt x="440967" y="1066536"/>
                  </a:lnTo>
                  <a:lnTo>
                    <a:pt x="394686" y="1055993"/>
                  </a:lnTo>
                  <a:lnTo>
                    <a:pt x="350016" y="1041563"/>
                  </a:lnTo>
                  <a:lnTo>
                    <a:pt x="307146" y="1023434"/>
                  </a:lnTo>
                  <a:lnTo>
                    <a:pt x="266266" y="1001798"/>
                  </a:lnTo>
                  <a:lnTo>
                    <a:pt x="227565" y="976842"/>
                  </a:lnTo>
                  <a:lnTo>
                    <a:pt x="191234" y="948758"/>
                  </a:lnTo>
                  <a:lnTo>
                    <a:pt x="157462" y="917735"/>
                  </a:lnTo>
                  <a:lnTo>
                    <a:pt x="126439" y="883963"/>
                  </a:lnTo>
                  <a:lnTo>
                    <a:pt x="98355" y="847632"/>
                  </a:lnTo>
                  <a:lnTo>
                    <a:pt x="73399" y="808931"/>
                  </a:lnTo>
                  <a:lnTo>
                    <a:pt x="51763" y="768051"/>
                  </a:lnTo>
                  <a:lnTo>
                    <a:pt x="33634" y="725181"/>
                  </a:lnTo>
                  <a:lnTo>
                    <a:pt x="19204" y="680511"/>
                  </a:lnTo>
                  <a:lnTo>
                    <a:pt x="8661" y="634230"/>
                  </a:lnTo>
                  <a:lnTo>
                    <a:pt x="2197" y="586530"/>
                  </a:lnTo>
                  <a:lnTo>
                    <a:pt x="0" y="537598"/>
                  </a:lnTo>
                  <a:lnTo>
                    <a:pt x="2197" y="488667"/>
                  </a:lnTo>
                  <a:lnTo>
                    <a:pt x="8661" y="440967"/>
                  </a:lnTo>
                  <a:lnTo>
                    <a:pt x="19204" y="394686"/>
                  </a:lnTo>
                  <a:lnTo>
                    <a:pt x="33634" y="350016"/>
                  </a:lnTo>
                  <a:lnTo>
                    <a:pt x="51763" y="307146"/>
                  </a:lnTo>
                  <a:lnTo>
                    <a:pt x="73399" y="266266"/>
                  </a:lnTo>
                  <a:lnTo>
                    <a:pt x="98355" y="227565"/>
                  </a:lnTo>
                  <a:lnTo>
                    <a:pt x="126439" y="191234"/>
                  </a:lnTo>
                  <a:lnTo>
                    <a:pt x="157475" y="157449"/>
                  </a:lnTo>
                  <a:lnTo>
                    <a:pt x="191234" y="126439"/>
                  </a:lnTo>
                  <a:lnTo>
                    <a:pt x="227565" y="98355"/>
                  </a:lnTo>
                  <a:lnTo>
                    <a:pt x="266266" y="73399"/>
                  </a:lnTo>
                  <a:lnTo>
                    <a:pt x="307146" y="51763"/>
                  </a:lnTo>
                  <a:lnTo>
                    <a:pt x="350016" y="33634"/>
                  </a:lnTo>
                  <a:lnTo>
                    <a:pt x="394686" y="19204"/>
                  </a:lnTo>
                  <a:lnTo>
                    <a:pt x="440967" y="8661"/>
                  </a:lnTo>
                  <a:lnTo>
                    <a:pt x="488667" y="2197"/>
                  </a:lnTo>
                  <a:lnTo>
                    <a:pt x="537598" y="0"/>
                  </a:lnTo>
                  <a:lnTo>
                    <a:pt x="584866" y="2080"/>
                  </a:lnTo>
                  <a:lnTo>
                    <a:pt x="631455" y="8255"/>
                  </a:lnTo>
                  <a:lnTo>
                    <a:pt x="677117" y="18420"/>
                  </a:lnTo>
                  <a:lnTo>
                    <a:pt x="721604" y="32472"/>
                  </a:lnTo>
                  <a:lnTo>
                    <a:pt x="764668" y="50310"/>
                  </a:lnTo>
                  <a:lnTo>
                    <a:pt x="806063" y="71829"/>
                  </a:lnTo>
                  <a:lnTo>
                    <a:pt x="845539" y="96927"/>
                  </a:lnTo>
                  <a:lnTo>
                    <a:pt x="882850" y="125502"/>
                  </a:lnTo>
                  <a:lnTo>
                    <a:pt x="917759" y="157462"/>
                  </a:lnTo>
                  <a:lnTo>
                    <a:pt x="949695" y="192347"/>
                  </a:lnTo>
                  <a:lnTo>
                    <a:pt x="978270" y="229658"/>
                  </a:lnTo>
                  <a:lnTo>
                    <a:pt x="1003368" y="269134"/>
                  </a:lnTo>
                  <a:lnTo>
                    <a:pt x="1024887" y="310529"/>
                  </a:lnTo>
                  <a:lnTo>
                    <a:pt x="1042724" y="353593"/>
                  </a:lnTo>
                  <a:lnTo>
                    <a:pt x="1056777" y="398080"/>
                  </a:lnTo>
                  <a:lnTo>
                    <a:pt x="1066942" y="443742"/>
                  </a:lnTo>
                  <a:lnTo>
                    <a:pt x="1073116" y="490331"/>
                  </a:lnTo>
                  <a:lnTo>
                    <a:pt x="1075197" y="537598"/>
                  </a:lnTo>
                  <a:lnTo>
                    <a:pt x="1073000" y="586530"/>
                  </a:lnTo>
                  <a:lnTo>
                    <a:pt x="1066536" y="634230"/>
                  </a:lnTo>
                  <a:lnTo>
                    <a:pt x="1055993" y="680511"/>
                  </a:lnTo>
                  <a:lnTo>
                    <a:pt x="1041563" y="725181"/>
                  </a:lnTo>
                  <a:lnTo>
                    <a:pt x="1023434" y="768051"/>
                  </a:lnTo>
                  <a:lnTo>
                    <a:pt x="1001798" y="808931"/>
                  </a:lnTo>
                  <a:lnTo>
                    <a:pt x="976842" y="847632"/>
                  </a:lnTo>
                  <a:lnTo>
                    <a:pt x="948758" y="883963"/>
                  </a:lnTo>
                  <a:lnTo>
                    <a:pt x="917735" y="917735"/>
                  </a:lnTo>
                  <a:lnTo>
                    <a:pt x="883963" y="948758"/>
                  </a:lnTo>
                  <a:lnTo>
                    <a:pt x="847632" y="976842"/>
                  </a:lnTo>
                  <a:lnTo>
                    <a:pt x="808931" y="1001798"/>
                  </a:lnTo>
                  <a:lnTo>
                    <a:pt x="768051" y="1023434"/>
                  </a:lnTo>
                  <a:lnTo>
                    <a:pt x="725181" y="1041563"/>
                  </a:lnTo>
                  <a:lnTo>
                    <a:pt x="680511" y="1055993"/>
                  </a:lnTo>
                  <a:lnTo>
                    <a:pt x="634230" y="1066536"/>
                  </a:lnTo>
                  <a:lnTo>
                    <a:pt x="586530" y="1073000"/>
                  </a:lnTo>
                  <a:lnTo>
                    <a:pt x="537598" y="1075197"/>
                  </a:lnTo>
                  <a:close/>
                </a:path>
              </a:pathLst>
            </a:custGeom>
            <a:solidFill>
              <a:srgbClr val="EDEDED"/>
            </a:solidFill>
          </p:spPr>
          <p:txBody>
            <a:bodyPr wrap="square" lIns="0" tIns="0" rIns="0" bIns="0" rtlCol="0"/>
            <a:lstStyle/>
            <a:p>
              <a:endParaRPr/>
            </a:p>
          </p:txBody>
        </p:sp>
        <p:sp>
          <p:nvSpPr>
            <p:cNvPr id="33" name="object 33"/>
            <p:cNvSpPr/>
            <p:nvPr/>
          </p:nvSpPr>
          <p:spPr>
            <a:xfrm>
              <a:off x="7430234" y="3946166"/>
              <a:ext cx="1075690" cy="1075690"/>
            </a:xfrm>
            <a:custGeom>
              <a:avLst/>
              <a:gdLst/>
              <a:ahLst/>
              <a:cxnLst/>
              <a:rect l="l" t="t" r="r" b="b"/>
              <a:pathLst>
                <a:path w="1075690" h="1075689">
                  <a:moveTo>
                    <a:pt x="0" y="537598"/>
                  </a:moveTo>
                  <a:lnTo>
                    <a:pt x="2197" y="488667"/>
                  </a:lnTo>
                  <a:lnTo>
                    <a:pt x="8661" y="440967"/>
                  </a:lnTo>
                  <a:lnTo>
                    <a:pt x="19204" y="394686"/>
                  </a:lnTo>
                  <a:lnTo>
                    <a:pt x="33634" y="350016"/>
                  </a:lnTo>
                  <a:lnTo>
                    <a:pt x="51763" y="307146"/>
                  </a:lnTo>
                  <a:lnTo>
                    <a:pt x="73399" y="266266"/>
                  </a:lnTo>
                  <a:lnTo>
                    <a:pt x="98355" y="227565"/>
                  </a:lnTo>
                  <a:lnTo>
                    <a:pt x="126439" y="191234"/>
                  </a:lnTo>
                  <a:lnTo>
                    <a:pt x="157462" y="157462"/>
                  </a:lnTo>
                  <a:lnTo>
                    <a:pt x="191234" y="126439"/>
                  </a:lnTo>
                  <a:lnTo>
                    <a:pt x="227565" y="98355"/>
                  </a:lnTo>
                  <a:lnTo>
                    <a:pt x="266266" y="73399"/>
                  </a:lnTo>
                  <a:lnTo>
                    <a:pt x="307146" y="51763"/>
                  </a:lnTo>
                  <a:lnTo>
                    <a:pt x="350016" y="33634"/>
                  </a:lnTo>
                  <a:lnTo>
                    <a:pt x="394686" y="19204"/>
                  </a:lnTo>
                  <a:lnTo>
                    <a:pt x="440967" y="8661"/>
                  </a:lnTo>
                  <a:lnTo>
                    <a:pt x="488667" y="2197"/>
                  </a:lnTo>
                  <a:lnTo>
                    <a:pt x="537598" y="0"/>
                  </a:lnTo>
                  <a:lnTo>
                    <a:pt x="584866" y="2080"/>
                  </a:lnTo>
                  <a:lnTo>
                    <a:pt x="631455" y="8255"/>
                  </a:lnTo>
                  <a:lnTo>
                    <a:pt x="677117" y="18420"/>
                  </a:lnTo>
                  <a:lnTo>
                    <a:pt x="721604" y="32472"/>
                  </a:lnTo>
                  <a:lnTo>
                    <a:pt x="764668" y="50310"/>
                  </a:lnTo>
                  <a:lnTo>
                    <a:pt x="806063" y="71829"/>
                  </a:lnTo>
                  <a:lnTo>
                    <a:pt x="845539" y="96927"/>
                  </a:lnTo>
                  <a:lnTo>
                    <a:pt x="882850" y="125502"/>
                  </a:lnTo>
                  <a:lnTo>
                    <a:pt x="917748" y="157449"/>
                  </a:lnTo>
                  <a:lnTo>
                    <a:pt x="949695" y="192347"/>
                  </a:lnTo>
                  <a:lnTo>
                    <a:pt x="978270" y="229658"/>
                  </a:lnTo>
                  <a:lnTo>
                    <a:pt x="1003368" y="269134"/>
                  </a:lnTo>
                  <a:lnTo>
                    <a:pt x="1024887" y="310529"/>
                  </a:lnTo>
                  <a:lnTo>
                    <a:pt x="1042724" y="353593"/>
                  </a:lnTo>
                  <a:lnTo>
                    <a:pt x="1056777" y="398080"/>
                  </a:lnTo>
                  <a:lnTo>
                    <a:pt x="1066942" y="443742"/>
                  </a:lnTo>
                  <a:lnTo>
                    <a:pt x="1073116" y="490331"/>
                  </a:lnTo>
                  <a:lnTo>
                    <a:pt x="1075197" y="537598"/>
                  </a:lnTo>
                  <a:lnTo>
                    <a:pt x="1073000" y="586530"/>
                  </a:lnTo>
                  <a:lnTo>
                    <a:pt x="1066536" y="634230"/>
                  </a:lnTo>
                  <a:lnTo>
                    <a:pt x="1055993" y="680511"/>
                  </a:lnTo>
                  <a:lnTo>
                    <a:pt x="1041563" y="725181"/>
                  </a:lnTo>
                  <a:lnTo>
                    <a:pt x="1023434" y="768051"/>
                  </a:lnTo>
                  <a:lnTo>
                    <a:pt x="1001797" y="808931"/>
                  </a:lnTo>
                  <a:lnTo>
                    <a:pt x="976842" y="847632"/>
                  </a:lnTo>
                  <a:lnTo>
                    <a:pt x="948758" y="883963"/>
                  </a:lnTo>
                  <a:lnTo>
                    <a:pt x="917735" y="917735"/>
                  </a:lnTo>
                  <a:lnTo>
                    <a:pt x="883963" y="948758"/>
                  </a:lnTo>
                  <a:lnTo>
                    <a:pt x="847632" y="976842"/>
                  </a:lnTo>
                  <a:lnTo>
                    <a:pt x="808931" y="1001797"/>
                  </a:lnTo>
                  <a:lnTo>
                    <a:pt x="768051" y="1023434"/>
                  </a:lnTo>
                  <a:lnTo>
                    <a:pt x="725181" y="1041563"/>
                  </a:lnTo>
                  <a:lnTo>
                    <a:pt x="680511" y="1055993"/>
                  </a:lnTo>
                  <a:lnTo>
                    <a:pt x="634230" y="1066536"/>
                  </a:lnTo>
                  <a:lnTo>
                    <a:pt x="586530" y="1073000"/>
                  </a:lnTo>
                  <a:lnTo>
                    <a:pt x="537598" y="1075197"/>
                  </a:lnTo>
                  <a:lnTo>
                    <a:pt x="488667" y="1073000"/>
                  </a:lnTo>
                  <a:lnTo>
                    <a:pt x="440967" y="1066536"/>
                  </a:lnTo>
                  <a:lnTo>
                    <a:pt x="394686" y="1055993"/>
                  </a:lnTo>
                  <a:lnTo>
                    <a:pt x="350016" y="1041563"/>
                  </a:lnTo>
                  <a:lnTo>
                    <a:pt x="307146" y="1023434"/>
                  </a:lnTo>
                  <a:lnTo>
                    <a:pt x="266266" y="1001797"/>
                  </a:lnTo>
                  <a:lnTo>
                    <a:pt x="227565" y="976842"/>
                  </a:lnTo>
                  <a:lnTo>
                    <a:pt x="191234" y="948758"/>
                  </a:lnTo>
                  <a:lnTo>
                    <a:pt x="157462" y="917735"/>
                  </a:lnTo>
                  <a:lnTo>
                    <a:pt x="126439" y="883963"/>
                  </a:lnTo>
                  <a:lnTo>
                    <a:pt x="98355" y="847632"/>
                  </a:lnTo>
                  <a:lnTo>
                    <a:pt x="73399" y="808931"/>
                  </a:lnTo>
                  <a:lnTo>
                    <a:pt x="51763" y="768051"/>
                  </a:lnTo>
                  <a:lnTo>
                    <a:pt x="33634" y="725181"/>
                  </a:lnTo>
                  <a:lnTo>
                    <a:pt x="19204" y="680511"/>
                  </a:lnTo>
                  <a:lnTo>
                    <a:pt x="8661" y="634230"/>
                  </a:lnTo>
                  <a:lnTo>
                    <a:pt x="2197" y="586530"/>
                  </a:lnTo>
                  <a:lnTo>
                    <a:pt x="0" y="537598"/>
                  </a:lnTo>
                  <a:close/>
                </a:path>
              </a:pathLst>
            </a:custGeom>
            <a:ln w="9524">
              <a:solidFill>
                <a:srgbClr val="595959"/>
              </a:solidFill>
            </a:ln>
          </p:spPr>
          <p:txBody>
            <a:bodyPr wrap="square" lIns="0" tIns="0" rIns="0" bIns="0" rtlCol="0"/>
            <a:lstStyle/>
            <a:p>
              <a:endParaRPr/>
            </a:p>
          </p:txBody>
        </p:sp>
      </p:grpSp>
      <p:sp>
        <p:nvSpPr>
          <p:cNvPr id="34" name="object 34"/>
          <p:cNvSpPr txBox="1"/>
          <p:nvPr/>
        </p:nvSpPr>
        <p:spPr>
          <a:xfrm>
            <a:off x="7660719" y="4359181"/>
            <a:ext cx="5886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explain</a:t>
            </a:r>
            <a:endParaRPr sz="14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10" dirty="0"/>
              <a:t>Post </a:t>
            </a:r>
            <a:r>
              <a:rPr sz="2800" spc="-5" dirty="0"/>
              <a:t>Hoc</a:t>
            </a:r>
            <a:r>
              <a:rPr sz="2800" spc="-85" dirty="0"/>
              <a:t> </a:t>
            </a:r>
            <a:r>
              <a:rPr sz="2800" spc="-5" dirty="0"/>
              <a:t>Interpretability</a:t>
            </a:r>
            <a:endParaRPr sz="2800"/>
          </a:p>
        </p:txBody>
      </p:sp>
      <p:sp>
        <p:nvSpPr>
          <p:cNvPr id="15" name="Text Placeholder 14"/>
          <p:cNvSpPr>
            <a:spLocks noGrp="1"/>
          </p:cNvSpPr>
          <p:nvPr>
            <p:ph type="body" sz="quarter" idx="13"/>
          </p:nvPr>
        </p:nvSpPr>
        <p:spPr/>
        <p:txBody>
          <a:bodyPr>
            <a:normAutofit/>
          </a:bodyPr>
          <a:lstStyle/>
          <a:p>
            <a:r>
              <a:rPr lang="en-US" sz="1800" spc="-5" dirty="0">
                <a:solidFill>
                  <a:srgbClr val="595959"/>
                </a:solidFill>
                <a:latin typeface="Helvetica" panose="020B0604020202020204" pitchFamily="34" charset="0"/>
                <a:cs typeface="Helvetica" panose="020B0604020202020204" pitchFamily="34" charset="0"/>
              </a:rPr>
              <a:t>One of the way to achieve Post Hoc Interpretability is to deploy </a:t>
            </a:r>
            <a:r>
              <a:rPr lang="en-US" sz="1800" dirty="0">
                <a:solidFill>
                  <a:srgbClr val="595959"/>
                </a:solidFill>
                <a:latin typeface="Helvetica" panose="020B0604020202020204" pitchFamily="34" charset="0"/>
                <a:cs typeface="Helvetica" panose="020B0604020202020204" pitchFamily="34" charset="0"/>
              </a:rPr>
              <a:t>a </a:t>
            </a:r>
            <a:r>
              <a:rPr lang="en-US" sz="1800" spc="-5" dirty="0">
                <a:solidFill>
                  <a:srgbClr val="595959"/>
                </a:solidFill>
                <a:latin typeface="Helvetica" panose="020B0604020202020204" pitchFamily="34" charset="0"/>
                <a:cs typeface="Helvetica" panose="020B0604020202020204" pitchFamily="34" charset="0"/>
              </a:rPr>
              <a:t>local proxy  </a:t>
            </a:r>
            <a:r>
              <a:rPr lang="en-US" sz="1800" dirty="0">
                <a:solidFill>
                  <a:srgbClr val="595959"/>
                </a:solidFill>
                <a:latin typeface="Helvetica" panose="020B0604020202020204" pitchFamily="34" charset="0"/>
                <a:cs typeface="Helvetica" panose="020B0604020202020204" pitchFamily="34" charset="0"/>
              </a:rPr>
              <a:t>model</a:t>
            </a:r>
            <a:endParaRPr lang="en-US" sz="1800" dirty="0">
              <a:latin typeface="Helvetica" panose="020B0604020202020204" pitchFamily="34" charset="0"/>
              <a:cs typeface="Helvetica" panose="020B0604020202020204" pitchFamily="34" charset="0"/>
            </a:endParaRPr>
          </a:p>
        </p:txBody>
      </p:sp>
      <p:sp>
        <p:nvSpPr>
          <p:cNvPr id="16" name="Text Placeholder 15"/>
          <p:cNvSpPr>
            <a:spLocks noGrp="1"/>
          </p:cNvSpPr>
          <p:nvPr>
            <p:ph type="body" sz="quarter" idx="14"/>
          </p:nvPr>
        </p:nvSpPr>
        <p:spPr/>
        <p:txBody>
          <a:bodyPr>
            <a:normAutofit lnSpcReduction="10000"/>
          </a:bodyPr>
          <a:lstStyle/>
          <a:p>
            <a:endParaRPr lang="en-IN"/>
          </a:p>
        </p:txBody>
      </p:sp>
      <p:grpSp>
        <p:nvGrpSpPr>
          <p:cNvPr id="4" name="object 4"/>
          <p:cNvGrpSpPr/>
          <p:nvPr/>
        </p:nvGrpSpPr>
        <p:grpSpPr>
          <a:xfrm>
            <a:off x="3964019" y="2685724"/>
            <a:ext cx="39370" cy="31115"/>
            <a:chOff x="4074979" y="3531530"/>
            <a:chExt cx="39370" cy="31115"/>
          </a:xfrm>
        </p:grpSpPr>
        <p:sp>
          <p:nvSpPr>
            <p:cNvPr id="5" name="object 5"/>
            <p:cNvSpPr/>
            <p:nvPr/>
          </p:nvSpPr>
          <p:spPr>
            <a:xfrm>
              <a:off x="4079741" y="3536293"/>
              <a:ext cx="29845" cy="21590"/>
            </a:xfrm>
            <a:custGeom>
              <a:avLst/>
              <a:gdLst/>
              <a:ahLst/>
              <a:cxnLst/>
              <a:rect l="l" t="t" r="r" b="b"/>
              <a:pathLst>
                <a:path w="29845" h="21589">
                  <a:moveTo>
                    <a:pt x="0" y="21424"/>
                  </a:moveTo>
                  <a:lnTo>
                    <a:pt x="10724" y="10724"/>
                  </a:lnTo>
                  <a:lnTo>
                    <a:pt x="24" y="0"/>
                  </a:lnTo>
                  <a:lnTo>
                    <a:pt x="29449" y="10749"/>
                  </a:lnTo>
                  <a:lnTo>
                    <a:pt x="0" y="21424"/>
                  </a:lnTo>
                  <a:close/>
                </a:path>
              </a:pathLst>
            </a:custGeom>
            <a:solidFill>
              <a:srgbClr val="595959"/>
            </a:solidFill>
          </p:spPr>
          <p:txBody>
            <a:bodyPr wrap="square" lIns="0" tIns="0" rIns="0" bIns="0" rtlCol="0"/>
            <a:lstStyle/>
            <a:p>
              <a:endParaRPr/>
            </a:p>
          </p:txBody>
        </p:sp>
        <p:sp>
          <p:nvSpPr>
            <p:cNvPr id="6" name="object 6"/>
            <p:cNvSpPr/>
            <p:nvPr/>
          </p:nvSpPr>
          <p:spPr>
            <a:xfrm>
              <a:off x="4079741" y="3536293"/>
              <a:ext cx="29845" cy="21590"/>
            </a:xfrm>
            <a:custGeom>
              <a:avLst/>
              <a:gdLst/>
              <a:ahLst/>
              <a:cxnLst/>
              <a:rect l="l" t="t" r="r" b="b"/>
              <a:pathLst>
                <a:path w="29845" h="21589">
                  <a:moveTo>
                    <a:pt x="10724" y="10724"/>
                  </a:moveTo>
                  <a:lnTo>
                    <a:pt x="0" y="21424"/>
                  </a:lnTo>
                  <a:lnTo>
                    <a:pt x="29449" y="10749"/>
                  </a:lnTo>
                  <a:lnTo>
                    <a:pt x="24" y="0"/>
                  </a:lnTo>
                  <a:lnTo>
                    <a:pt x="10724" y="10724"/>
                  </a:lnTo>
                  <a:close/>
                </a:path>
              </a:pathLst>
            </a:custGeom>
            <a:ln w="9524">
              <a:solidFill>
                <a:srgbClr val="595959"/>
              </a:solidFill>
            </a:ln>
          </p:spPr>
          <p:txBody>
            <a:bodyPr wrap="square" lIns="0" tIns="0" rIns="0" bIns="0" rtlCol="0"/>
            <a:lstStyle/>
            <a:p>
              <a:endParaRPr/>
            </a:p>
          </p:txBody>
        </p:sp>
      </p:grpSp>
      <p:grpSp>
        <p:nvGrpSpPr>
          <p:cNvPr id="7" name="object 7"/>
          <p:cNvGrpSpPr/>
          <p:nvPr/>
        </p:nvGrpSpPr>
        <p:grpSpPr>
          <a:xfrm>
            <a:off x="6901888" y="2114550"/>
            <a:ext cx="1165860" cy="1165860"/>
            <a:chOff x="7012848" y="2960356"/>
            <a:chExt cx="1165860" cy="1165860"/>
          </a:xfrm>
        </p:grpSpPr>
        <p:sp>
          <p:nvSpPr>
            <p:cNvPr id="8" name="object 8"/>
            <p:cNvSpPr/>
            <p:nvPr/>
          </p:nvSpPr>
          <p:spPr>
            <a:xfrm>
              <a:off x="7017611" y="2965119"/>
              <a:ext cx="1156335" cy="1156335"/>
            </a:xfrm>
            <a:custGeom>
              <a:avLst/>
              <a:gdLst/>
              <a:ahLst/>
              <a:cxnLst/>
              <a:rect l="l" t="t" r="r" b="b"/>
              <a:pathLst>
                <a:path w="1156334" h="1156335">
                  <a:moveTo>
                    <a:pt x="577948" y="1155897"/>
                  </a:moveTo>
                  <a:lnTo>
                    <a:pt x="530547" y="1153981"/>
                  </a:lnTo>
                  <a:lnTo>
                    <a:pt x="484200" y="1148333"/>
                  </a:lnTo>
                  <a:lnTo>
                    <a:pt x="439058" y="1139101"/>
                  </a:lnTo>
                  <a:lnTo>
                    <a:pt x="395269" y="1126434"/>
                  </a:lnTo>
                  <a:lnTo>
                    <a:pt x="352982" y="1110480"/>
                  </a:lnTo>
                  <a:lnTo>
                    <a:pt x="312344" y="1091389"/>
                  </a:lnTo>
                  <a:lnTo>
                    <a:pt x="273506" y="1069309"/>
                  </a:lnTo>
                  <a:lnTo>
                    <a:pt x="236616" y="1044389"/>
                  </a:lnTo>
                  <a:lnTo>
                    <a:pt x="201823" y="1016777"/>
                  </a:lnTo>
                  <a:lnTo>
                    <a:pt x="169274" y="986623"/>
                  </a:lnTo>
                  <a:lnTo>
                    <a:pt x="139120" y="954074"/>
                  </a:lnTo>
                  <a:lnTo>
                    <a:pt x="111508" y="919280"/>
                  </a:lnTo>
                  <a:lnTo>
                    <a:pt x="86588" y="882390"/>
                  </a:lnTo>
                  <a:lnTo>
                    <a:pt x="64508" y="843552"/>
                  </a:lnTo>
                  <a:lnTo>
                    <a:pt x="45417" y="802915"/>
                  </a:lnTo>
                  <a:lnTo>
                    <a:pt x="29463" y="760628"/>
                  </a:lnTo>
                  <a:lnTo>
                    <a:pt x="16796" y="716838"/>
                  </a:lnTo>
                  <a:lnTo>
                    <a:pt x="7564" y="671696"/>
                  </a:lnTo>
                  <a:lnTo>
                    <a:pt x="1915" y="625350"/>
                  </a:lnTo>
                  <a:lnTo>
                    <a:pt x="0" y="577948"/>
                  </a:lnTo>
                  <a:lnTo>
                    <a:pt x="1915" y="530550"/>
                  </a:lnTo>
                  <a:lnTo>
                    <a:pt x="7564" y="484206"/>
                  </a:lnTo>
                  <a:lnTo>
                    <a:pt x="16796" y="439066"/>
                  </a:lnTo>
                  <a:lnTo>
                    <a:pt x="29463" y="395279"/>
                  </a:lnTo>
                  <a:lnTo>
                    <a:pt x="45417" y="352992"/>
                  </a:lnTo>
                  <a:lnTo>
                    <a:pt x="64508" y="312356"/>
                  </a:lnTo>
                  <a:lnTo>
                    <a:pt x="86588" y="273518"/>
                  </a:lnTo>
                  <a:lnTo>
                    <a:pt x="111508" y="236627"/>
                  </a:lnTo>
                  <a:lnTo>
                    <a:pt x="139120" y="201833"/>
                  </a:lnTo>
                  <a:lnTo>
                    <a:pt x="169274" y="169284"/>
                  </a:lnTo>
                  <a:lnTo>
                    <a:pt x="201823" y="139128"/>
                  </a:lnTo>
                  <a:lnTo>
                    <a:pt x="236616" y="111515"/>
                  </a:lnTo>
                  <a:lnTo>
                    <a:pt x="273506" y="86594"/>
                  </a:lnTo>
                  <a:lnTo>
                    <a:pt x="312344" y="64512"/>
                  </a:lnTo>
                  <a:lnTo>
                    <a:pt x="352982" y="45420"/>
                  </a:lnTo>
                  <a:lnTo>
                    <a:pt x="395269" y="29465"/>
                  </a:lnTo>
                  <a:lnTo>
                    <a:pt x="439058" y="16797"/>
                  </a:lnTo>
                  <a:lnTo>
                    <a:pt x="484200" y="7564"/>
                  </a:lnTo>
                  <a:lnTo>
                    <a:pt x="530547" y="1916"/>
                  </a:lnTo>
                  <a:lnTo>
                    <a:pt x="577948" y="0"/>
                  </a:lnTo>
                  <a:lnTo>
                    <a:pt x="628763" y="2237"/>
                  </a:lnTo>
                  <a:lnTo>
                    <a:pt x="678847" y="8875"/>
                  </a:lnTo>
                  <a:lnTo>
                    <a:pt x="727934" y="19803"/>
                  </a:lnTo>
                  <a:lnTo>
                    <a:pt x="775758" y="34912"/>
                  </a:lnTo>
                  <a:lnTo>
                    <a:pt x="822053" y="54091"/>
                  </a:lnTo>
                  <a:lnTo>
                    <a:pt x="866553" y="77229"/>
                  </a:lnTo>
                  <a:lnTo>
                    <a:pt x="908992" y="104217"/>
                  </a:lnTo>
                  <a:lnTo>
                    <a:pt x="949104" y="134944"/>
                  </a:lnTo>
                  <a:lnTo>
                    <a:pt x="986623" y="169299"/>
                  </a:lnTo>
                  <a:lnTo>
                    <a:pt x="1020971" y="206810"/>
                  </a:lnTo>
                  <a:lnTo>
                    <a:pt x="1051692" y="246916"/>
                  </a:lnTo>
                  <a:lnTo>
                    <a:pt x="1078675" y="289351"/>
                  </a:lnTo>
                  <a:lnTo>
                    <a:pt x="1101810" y="333848"/>
                  </a:lnTo>
                  <a:lnTo>
                    <a:pt x="1120987" y="380141"/>
                  </a:lnTo>
                  <a:lnTo>
                    <a:pt x="1136094" y="427963"/>
                  </a:lnTo>
                  <a:lnTo>
                    <a:pt x="1147022" y="477050"/>
                  </a:lnTo>
                  <a:lnTo>
                    <a:pt x="1153660" y="527134"/>
                  </a:lnTo>
                  <a:lnTo>
                    <a:pt x="1155897" y="577948"/>
                  </a:lnTo>
                  <a:lnTo>
                    <a:pt x="1153981" y="625350"/>
                  </a:lnTo>
                  <a:lnTo>
                    <a:pt x="1148333" y="671696"/>
                  </a:lnTo>
                  <a:lnTo>
                    <a:pt x="1139101" y="716838"/>
                  </a:lnTo>
                  <a:lnTo>
                    <a:pt x="1126434" y="760628"/>
                  </a:lnTo>
                  <a:lnTo>
                    <a:pt x="1110480" y="802915"/>
                  </a:lnTo>
                  <a:lnTo>
                    <a:pt x="1091389" y="843552"/>
                  </a:lnTo>
                  <a:lnTo>
                    <a:pt x="1069309" y="882390"/>
                  </a:lnTo>
                  <a:lnTo>
                    <a:pt x="1044389" y="919280"/>
                  </a:lnTo>
                  <a:lnTo>
                    <a:pt x="1016777" y="954074"/>
                  </a:lnTo>
                  <a:lnTo>
                    <a:pt x="986623" y="986623"/>
                  </a:lnTo>
                  <a:lnTo>
                    <a:pt x="954074" y="1016777"/>
                  </a:lnTo>
                  <a:lnTo>
                    <a:pt x="919280" y="1044389"/>
                  </a:lnTo>
                  <a:lnTo>
                    <a:pt x="882390" y="1069309"/>
                  </a:lnTo>
                  <a:lnTo>
                    <a:pt x="843552" y="1091389"/>
                  </a:lnTo>
                  <a:lnTo>
                    <a:pt x="802915" y="1110480"/>
                  </a:lnTo>
                  <a:lnTo>
                    <a:pt x="760628" y="1126434"/>
                  </a:lnTo>
                  <a:lnTo>
                    <a:pt x="716838" y="1139101"/>
                  </a:lnTo>
                  <a:lnTo>
                    <a:pt x="671696" y="1148333"/>
                  </a:lnTo>
                  <a:lnTo>
                    <a:pt x="625350" y="1153981"/>
                  </a:lnTo>
                  <a:lnTo>
                    <a:pt x="577948" y="1155897"/>
                  </a:lnTo>
                  <a:close/>
                </a:path>
              </a:pathLst>
            </a:custGeom>
            <a:solidFill>
              <a:srgbClr val="EDEDED"/>
            </a:solidFill>
          </p:spPr>
          <p:txBody>
            <a:bodyPr wrap="square" lIns="0" tIns="0" rIns="0" bIns="0" rtlCol="0"/>
            <a:lstStyle/>
            <a:p>
              <a:endParaRPr/>
            </a:p>
          </p:txBody>
        </p:sp>
        <p:sp>
          <p:nvSpPr>
            <p:cNvPr id="9" name="object 9"/>
            <p:cNvSpPr/>
            <p:nvPr/>
          </p:nvSpPr>
          <p:spPr>
            <a:xfrm>
              <a:off x="7017611" y="2965119"/>
              <a:ext cx="1156335" cy="1156335"/>
            </a:xfrm>
            <a:custGeom>
              <a:avLst/>
              <a:gdLst/>
              <a:ahLst/>
              <a:cxnLst/>
              <a:rect l="l" t="t" r="r" b="b"/>
              <a:pathLst>
                <a:path w="1156334" h="1156335">
                  <a:moveTo>
                    <a:pt x="0" y="577948"/>
                  </a:moveTo>
                  <a:lnTo>
                    <a:pt x="1915" y="530550"/>
                  </a:lnTo>
                  <a:lnTo>
                    <a:pt x="7564" y="484206"/>
                  </a:lnTo>
                  <a:lnTo>
                    <a:pt x="16796" y="439066"/>
                  </a:lnTo>
                  <a:lnTo>
                    <a:pt x="29463" y="395279"/>
                  </a:lnTo>
                  <a:lnTo>
                    <a:pt x="45417" y="352992"/>
                  </a:lnTo>
                  <a:lnTo>
                    <a:pt x="64508" y="312355"/>
                  </a:lnTo>
                  <a:lnTo>
                    <a:pt x="86588" y="273518"/>
                  </a:lnTo>
                  <a:lnTo>
                    <a:pt x="111508" y="236627"/>
                  </a:lnTo>
                  <a:lnTo>
                    <a:pt x="139120" y="201833"/>
                  </a:lnTo>
                  <a:lnTo>
                    <a:pt x="169274" y="169284"/>
                  </a:lnTo>
                  <a:lnTo>
                    <a:pt x="201823" y="139128"/>
                  </a:lnTo>
                  <a:lnTo>
                    <a:pt x="236616" y="111515"/>
                  </a:lnTo>
                  <a:lnTo>
                    <a:pt x="273506" y="86594"/>
                  </a:lnTo>
                  <a:lnTo>
                    <a:pt x="312344" y="64512"/>
                  </a:lnTo>
                  <a:lnTo>
                    <a:pt x="352982" y="45420"/>
                  </a:lnTo>
                  <a:lnTo>
                    <a:pt x="395269" y="29465"/>
                  </a:lnTo>
                  <a:lnTo>
                    <a:pt x="439058" y="16797"/>
                  </a:lnTo>
                  <a:lnTo>
                    <a:pt x="484200" y="7564"/>
                  </a:lnTo>
                  <a:lnTo>
                    <a:pt x="530547" y="1916"/>
                  </a:lnTo>
                  <a:lnTo>
                    <a:pt x="577948" y="0"/>
                  </a:lnTo>
                  <a:lnTo>
                    <a:pt x="628763" y="2237"/>
                  </a:lnTo>
                  <a:lnTo>
                    <a:pt x="678847" y="8875"/>
                  </a:lnTo>
                  <a:lnTo>
                    <a:pt x="727934" y="19803"/>
                  </a:lnTo>
                  <a:lnTo>
                    <a:pt x="775758" y="34912"/>
                  </a:lnTo>
                  <a:lnTo>
                    <a:pt x="822053" y="54091"/>
                  </a:lnTo>
                  <a:lnTo>
                    <a:pt x="866553" y="77229"/>
                  </a:lnTo>
                  <a:lnTo>
                    <a:pt x="908992" y="104217"/>
                  </a:lnTo>
                  <a:lnTo>
                    <a:pt x="949104" y="134944"/>
                  </a:lnTo>
                  <a:lnTo>
                    <a:pt x="986623" y="169299"/>
                  </a:lnTo>
                  <a:lnTo>
                    <a:pt x="1020971" y="206810"/>
                  </a:lnTo>
                  <a:lnTo>
                    <a:pt x="1051692" y="246916"/>
                  </a:lnTo>
                  <a:lnTo>
                    <a:pt x="1078675" y="289351"/>
                  </a:lnTo>
                  <a:lnTo>
                    <a:pt x="1101810" y="333848"/>
                  </a:lnTo>
                  <a:lnTo>
                    <a:pt x="1120987" y="380141"/>
                  </a:lnTo>
                  <a:lnTo>
                    <a:pt x="1136094" y="427963"/>
                  </a:lnTo>
                  <a:lnTo>
                    <a:pt x="1147022" y="477050"/>
                  </a:lnTo>
                  <a:lnTo>
                    <a:pt x="1153660" y="527134"/>
                  </a:lnTo>
                  <a:lnTo>
                    <a:pt x="1155897" y="577948"/>
                  </a:lnTo>
                  <a:lnTo>
                    <a:pt x="1153981" y="625350"/>
                  </a:lnTo>
                  <a:lnTo>
                    <a:pt x="1148333" y="671696"/>
                  </a:lnTo>
                  <a:lnTo>
                    <a:pt x="1139101" y="716838"/>
                  </a:lnTo>
                  <a:lnTo>
                    <a:pt x="1126434" y="760628"/>
                  </a:lnTo>
                  <a:lnTo>
                    <a:pt x="1110480" y="802915"/>
                  </a:lnTo>
                  <a:lnTo>
                    <a:pt x="1091389" y="843552"/>
                  </a:lnTo>
                  <a:lnTo>
                    <a:pt x="1069309" y="882390"/>
                  </a:lnTo>
                  <a:lnTo>
                    <a:pt x="1044389" y="919280"/>
                  </a:lnTo>
                  <a:lnTo>
                    <a:pt x="1016777" y="954074"/>
                  </a:lnTo>
                  <a:lnTo>
                    <a:pt x="986623" y="986623"/>
                  </a:lnTo>
                  <a:lnTo>
                    <a:pt x="954074" y="1016777"/>
                  </a:lnTo>
                  <a:lnTo>
                    <a:pt x="919280" y="1044389"/>
                  </a:lnTo>
                  <a:lnTo>
                    <a:pt x="882390" y="1069309"/>
                  </a:lnTo>
                  <a:lnTo>
                    <a:pt x="843552" y="1091389"/>
                  </a:lnTo>
                  <a:lnTo>
                    <a:pt x="802915" y="1110480"/>
                  </a:lnTo>
                  <a:lnTo>
                    <a:pt x="760628" y="1126434"/>
                  </a:lnTo>
                  <a:lnTo>
                    <a:pt x="716838" y="1139101"/>
                  </a:lnTo>
                  <a:lnTo>
                    <a:pt x="671696" y="1148333"/>
                  </a:lnTo>
                  <a:lnTo>
                    <a:pt x="625350" y="1153981"/>
                  </a:lnTo>
                  <a:lnTo>
                    <a:pt x="577948" y="1155897"/>
                  </a:lnTo>
                  <a:lnTo>
                    <a:pt x="530547" y="1153981"/>
                  </a:lnTo>
                  <a:lnTo>
                    <a:pt x="484200" y="1148333"/>
                  </a:lnTo>
                  <a:lnTo>
                    <a:pt x="439058" y="1139101"/>
                  </a:lnTo>
                  <a:lnTo>
                    <a:pt x="395269" y="1126434"/>
                  </a:lnTo>
                  <a:lnTo>
                    <a:pt x="352982" y="1110480"/>
                  </a:lnTo>
                  <a:lnTo>
                    <a:pt x="312344" y="1091389"/>
                  </a:lnTo>
                  <a:lnTo>
                    <a:pt x="273506" y="1069309"/>
                  </a:lnTo>
                  <a:lnTo>
                    <a:pt x="236616" y="1044389"/>
                  </a:lnTo>
                  <a:lnTo>
                    <a:pt x="201823" y="1016777"/>
                  </a:lnTo>
                  <a:lnTo>
                    <a:pt x="169274" y="986623"/>
                  </a:lnTo>
                  <a:lnTo>
                    <a:pt x="139120" y="954074"/>
                  </a:lnTo>
                  <a:lnTo>
                    <a:pt x="111508" y="919280"/>
                  </a:lnTo>
                  <a:lnTo>
                    <a:pt x="86588" y="882390"/>
                  </a:lnTo>
                  <a:lnTo>
                    <a:pt x="64508" y="843552"/>
                  </a:lnTo>
                  <a:lnTo>
                    <a:pt x="45417" y="802915"/>
                  </a:lnTo>
                  <a:lnTo>
                    <a:pt x="29463" y="760628"/>
                  </a:lnTo>
                  <a:lnTo>
                    <a:pt x="16796" y="716838"/>
                  </a:lnTo>
                  <a:lnTo>
                    <a:pt x="7564" y="671696"/>
                  </a:lnTo>
                  <a:lnTo>
                    <a:pt x="1915" y="625350"/>
                  </a:lnTo>
                  <a:lnTo>
                    <a:pt x="0" y="577948"/>
                  </a:lnTo>
                  <a:close/>
                </a:path>
              </a:pathLst>
            </a:custGeom>
            <a:ln w="9524">
              <a:solidFill>
                <a:srgbClr val="595959"/>
              </a:solidFill>
            </a:ln>
          </p:spPr>
          <p:txBody>
            <a:bodyPr wrap="square" lIns="0" tIns="0" rIns="0" bIns="0" rtlCol="0"/>
            <a:lstStyle/>
            <a:p>
              <a:endParaRPr/>
            </a:p>
          </p:txBody>
        </p:sp>
      </p:grpSp>
      <p:graphicFrame>
        <p:nvGraphicFramePr>
          <p:cNvPr id="10" name="object 10"/>
          <p:cNvGraphicFramePr>
            <a:graphicFrameLocks noGrp="1"/>
          </p:cNvGraphicFramePr>
          <p:nvPr>
            <p:extLst>
              <p:ext uri="{D42A27DB-BD31-4B8C-83A1-F6EECF244321}">
                <p14:modId xmlns:p14="http://schemas.microsoft.com/office/powerpoint/2010/main" val="1016331271"/>
              </p:ext>
            </p:extLst>
          </p:nvPr>
        </p:nvGraphicFramePr>
        <p:xfrm>
          <a:off x="990600" y="2116450"/>
          <a:ext cx="5859144" cy="1155897"/>
        </p:xfrm>
        <a:graphic>
          <a:graphicData uri="http://schemas.openxmlformats.org/drawingml/2006/table">
            <a:tbl>
              <a:tblPr firstRow="1" bandRow="1">
                <a:tableStyleId>{2D5ABB26-0587-4C30-8999-92F81FD0307C}</a:tableStyleId>
              </a:tblPr>
              <a:tblGrid>
                <a:gridCol w="1593215">
                  <a:extLst>
                    <a:ext uri="{9D8B030D-6E8A-4147-A177-3AD203B41FA5}">
                      <a16:colId xmlns:a16="http://schemas.microsoft.com/office/drawing/2014/main" val="20000"/>
                    </a:ext>
                  </a:extLst>
                </a:gridCol>
                <a:gridCol w="1423670">
                  <a:extLst>
                    <a:ext uri="{9D8B030D-6E8A-4147-A177-3AD203B41FA5}">
                      <a16:colId xmlns:a16="http://schemas.microsoft.com/office/drawing/2014/main" val="20001"/>
                    </a:ext>
                  </a:extLst>
                </a:gridCol>
                <a:gridCol w="1593214">
                  <a:extLst>
                    <a:ext uri="{9D8B030D-6E8A-4147-A177-3AD203B41FA5}">
                      <a16:colId xmlns:a16="http://schemas.microsoft.com/office/drawing/2014/main" val="20002"/>
                    </a:ext>
                  </a:extLst>
                </a:gridCol>
                <a:gridCol w="1249045">
                  <a:extLst>
                    <a:ext uri="{9D8B030D-6E8A-4147-A177-3AD203B41FA5}">
                      <a16:colId xmlns:a16="http://schemas.microsoft.com/office/drawing/2014/main" val="20003"/>
                    </a:ext>
                  </a:extLst>
                </a:gridCol>
              </a:tblGrid>
              <a:tr h="577455">
                <a:tc rowSpan="2">
                  <a:txBody>
                    <a:bodyPr/>
                    <a:lstStyle/>
                    <a:p>
                      <a:pPr>
                        <a:lnSpc>
                          <a:spcPct val="100000"/>
                        </a:lnSpc>
                      </a:pPr>
                      <a:endParaRPr sz="1500">
                        <a:latin typeface="Times New Roman"/>
                        <a:cs typeface="Times New Roman"/>
                      </a:endParaRPr>
                    </a:p>
                    <a:p>
                      <a:pPr marL="85725" marR="238125">
                        <a:lnSpc>
                          <a:spcPts val="1650"/>
                        </a:lnSpc>
                        <a:spcBef>
                          <a:spcPts val="1190"/>
                        </a:spcBef>
                      </a:pPr>
                      <a:r>
                        <a:rPr sz="1400" spc="-5" dirty="0">
                          <a:latin typeface="Arial"/>
                          <a:cs typeface="Arial"/>
                        </a:rPr>
                        <a:t>Black Box</a:t>
                      </a:r>
                      <a:r>
                        <a:rPr sz="1400" spc="-95" dirty="0">
                          <a:latin typeface="Arial"/>
                          <a:cs typeface="Arial"/>
                        </a:rPr>
                        <a:t> </a:t>
                      </a:r>
                      <a:r>
                        <a:rPr sz="1400" spc="-5" dirty="0">
                          <a:latin typeface="Arial"/>
                          <a:cs typeface="Arial"/>
                        </a:rPr>
                        <a:t>Deep  Learning</a:t>
                      </a:r>
                      <a:r>
                        <a:rPr sz="1400" spc="-60" dirty="0">
                          <a:latin typeface="Arial"/>
                          <a:cs typeface="Arial"/>
                        </a:rPr>
                        <a:t> </a:t>
                      </a:r>
                      <a:r>
                        <a:rPr sz="1400" dirty="0">
                          <a:latin typeface="Arial"/>
                          <a:cs typeface="Arial"/>
                        </a:rPr>
                        <a:t>Model</a:t>
                      </a:r>
                      <a:endParaRPr sz="1400">
                        <a:latin typeface="Arial"/>
                        <a:cs typeface="Arial"/>
                      </a:endParaRPr>
                    </a:p>
                  </a:txBody>
                  <a:tcPr marL="0" marR="0" marT="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EDEDED"/>
                    </a:solidFill>
                  </a:tcPr>
                </a:tc>
                <a:tc>
                  <a:txBody>
                    <a:bodyPr/>
                    <a:lstStyle/>
                    <a:p>
                      <a:pPr>
                        <a:lnSpc>
                          <a:spcPct val="100000"/>
                        </a:lnSpc>
                      </a:pPr>
                      <a:endParaRPr sz="1100">
                        <a:latin typeface="Times New Roman"/>
                        <a:cs typeface="Times New Roman"/>
                      </a:endParaRPr>
                    </a:p>
                    <a:p>
                      <a:pPr>
                        <a:lnSpc>
                          <a:spcPct val="100000"/>
                        </a:lnSpc>
                        <a:spcBef>
                          <a:spcPts val="35"/>
                        </a:spcBef>
                      </a:pPr>
                      <a:endParaRPr sz="1300">
                        <a:latin typeface="Times New Roman"/>
                        <a:cs typeface="Times New Roman"/>
                      </a:endParaRPr>
                    </a:p>
                    <a:p>
                      <a:pPr marL="263525">
                        <a:lnSpc>
                          <a:spcPct val="100000"/>
                        </a:lnSpc>
                      </a:pPr>
                      <a:r>
                        <a:rPr sz="1000" dirty="0">
                          <a:latin typeface="Arial"/>
                          <a:cs typeface="Arial"/>
                        </a:rPr>
                        <a:t>match</a:t>
                      </a:r>
                      <a:r>
                        <a:rPr sz="1000" spc="-20" dirty="0">
                          <a:latin typeface="Arial"/>
                          <a:cs typeface="Arial"/>
                        </a:rPr>
                        <a:t> </a:t>
                      </a:r>
                      <a:r>
                        <a:rPr sz="1000" spc="-5" dirty="0">
                          <a:latin typeface="Arial"/>
                          <a:cs typeface="Arial"/>
                        </a:rPr>
                        <a:t>behavior</a:t>
                      </a:r>
                      <a:endParaRPr sz="1000">
                        <a:latin typeface="Arial"/>
                        <a:cs typeface="Arial"/>
                      </a:endParaRPr>
                    </a:p>
                  </a:txBody>
                  <a:tcPr marL="0" marR="0" marT="0" marB="0">
                    <a:lnL w="9525">
                      <a:solidFill>
                        <a:srgbClr val="595959"/>
                      </a:solidFill>
                      <a:prstDash val="solid"/>
                    </a:lnL>
                    <a:lnR w="9525">
                      <a:solidFill>
                        <a:srgbClr val="595959"/>
                      </a:solidFill>
                      <a:prstDash val="solid"/>
                    </a:lnR>
                    <a:lnB w="12700">
                      <a:solidFill>
                        <a:srgbClr val="595959"/>
                      </a:solidFill>
                      <a:prstDash val="solid"/>
                    </a:lnB>
                  </a:tcPr>
                </a:tc>
                <a:tc rowSpan="2">
                  <a:txBody>
                    <a:bodyPr/>
                    <a:lstStyle/>
                    <a:p>
                      <a:pPr>
                        <a:lnSpc>
                          <a:spcPct val="100000"/>
                        </a:lnSpc>
                        <a:spcBef>
                          <a:spcPts val="35"/>
                        </a:spcBef>
                      </a:pPr>
                      <a:endParaRPr sz="1800">
                        <a:latin typeface="Times New Roman"/>
                        <a:cs typeface="Times New Roman"/>
                      </a:endParaRPr>
                    </a:p>
                    <a:p>
                      <a:pPr marL="85725" marR="505459">
                        <a:lnSpc>
                          <a:spcPts val="1650"/>
                        </a:lnSpc>
                      </a:pPr>
                      <a:r>
                        <a:rPr sz="1400" spc="-5" dirty="0">
                          <a:latin typeface="Arial"/>
                          <a:cs typeface="Arial"/>
                        </a:rPr>
                        <a:t>Local  Interpretable  </a:t>
                      </a:r>
                      <a:r>
                        <a:rPr sz="1400" dirty="0">
                          <a:latin typeface="Arial"/>
                          <a:cs typeface="Arial"/>
                        </a:rPr>
                        <a:t>Model</a:t>
                      </a:r>
                      <a:endParaRPr sz="1400">
                        <a:latin typeface="Arial"/>
                        <a:cs typeface="Arial"/>
                      </a:endParaRPr>
                    </a:p>
                  </a:txBody>
                  <a:tcPr marL="0" marR="0" marT="4445"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EDEDED"/>
                    </a:solidFill>
                  </a:tcPr>
                </a:tc>
                <a:tc>
                  <a:txBody>
                    <a:bodyPr/>
                    <a:lstStyle/>
                    <a:p>
                      <a:pPr>
                        <a:lnSpc>
                          <a:spcPct val="100000"/>
                        </a:lnSpc>
                      </a:pPr>
                      <a:endParaRPr sz="1700">
                        <a:latin typeface="Times New Roman"/>
                        <a:cs typeface="Times New Roman"/>
                      </a:endParaRPr>
                    </a:p>
                  </a:txBody>
                  <a:tcPr marL="0" marR="0" marT="0" marB="0">
                    <a:lnL w="9525">
                      <a:solidFill>
                        <a:srgbClr val="595959"/>
                      </a:solidFill>
                      <a:prstDash val="solid"/>
                    </a:lnL>
                    <a:lnB w="19050">
                      <a:solidFill>
                        <a:srgbClr val="595959"/>
                      </a:solidFill>
                      <a:prstDash val="solid"/>
                    </a:lnB>
                  </a:tcPr>
                </a:tc>
                <a:extLst>
                  <a:ext uri="{0D108BD9-81ED-4DB2-BD59-A6C34878D82A}">
                    <a16:rowId xmlns:a16="http://schemas.microsoft.com/office/drawing/2014/main" val="10000"/>
                  </a:ext>
                </a:extLst>
              </a:tr>
              <a:tr h="578442">
                <a:tc vMerge="1">
                  <a:txBody>
                    <a:bodyPr/>
                    <a:lstStyle/>
                    <a:p>
                      <a:endParaRPr/>
                    </a:p>
                  </a:txBody>
                  <a:tcPr marL="0" marR="0" marT="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EDEDED"/>
                    </a:solidFill>
                  </a:tcPr>
                </a:tc>
                <a:tc>
                  <a:txBody>
                    <a:bodyPr/>
                    <a:lstStyle/>
                    <a:p>
                      <a:pPr>
                        <a:lnSpc>
                          <a:spcPct val="100000"/>
                        </a:lnSpc>
                      </a:pPr>
                      <a:endParaRPr sz="1700">
                        <a:latin typeface="Times New Roman"/>
                        <a:cs typeface="Times New Roman"/>
                      </a:endParaRPr>
                    </a:p>
                  </a:txBody>
                  <a:tcPr marL="0" marR="0" marT="0" marB="0">
                    <a:lnL w="9525">
                      <a:solidFill>
                        <a:srgbClr val="595959"/>
                      </a:solidFill>
                      <a:prstDash val="solid"/>
                    </a:lnL>
                    <a:lnR w="9525">
                      <a:solidFill>
                        <a:srgbClr val="595959"/>
                      </a:solidFill>
                      <a:prstDash val="solid"/>
                    </a:lnR>
                    <a:lnT w="12700">
                      <a:solidFill>
                        <a:srgbClr val="595959"/>
                      </a:solidFill>
                      <a:prstDash val="solid"/>
                    </a:lnT>
                  </a:tcPr>
                </a:tc>
                <a:tc vMerge="1">
                  <a:txBody>
                    <a:bodyPr/>
                    <a:lstStyle/>
                    <a:p>
                      <a:endParaRPr/>
                    </a:p>
                  </a:txBody>
                  <a:tcPr marL="0" marR="0" marT="4445"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EDEDED"/>
                    </a:solidFill>
                  </a:tcPr>
                </a:tc>
                <a:tc>
                  <a:txBody>
                    <a:bodyPr/>
                    <a:lstStyle/>
                    <a:p>
                      <a:pPr>
                        <a:lnSpc>
                          <a:spcPct val="100000"/>
                        </a:lnSpc>
                      </a:pPr>
                      <a:endParaRPr sz="1700">
                        <a:latin typeface="Times New Roman"/>
                        <a:cs typeface="Times New Roman"/>
                      </a:endParaRPr>
                    </a:p>
                  </a:txBody>
                  <a:tcPr marL="0" marR="0" marT="0" marB="0">
                    <a:lnL w="9525">
                      <a:solidFill>
                        <a:srgbClr val="595959"/>
                      </a:solidFill>
                      <a:prstDash val="solid"/>
                    </a:lnL>
                    <a:lnT w="19050">
                      <a:solidFill>
                        <a:srgbClr val="595959"/>
                      </a:solidFill>
                      <a:prstDash val="solid"/>
                    </a:lnT>
                  </a:tcPr>
                </a:tc>
                <a:extLst>
                  <a:ext uri="{0D108BD9-81ED-4DB2-BD59-A6C34878D82A}">
                    <a16:rowId xmlns:a16="http://schemas.microsoft.com/office/drawing/2014/main" val="10001"/>
                  </a:ext>
                </a:extLst>
              </a:tr>
            </a:tbl>
          </a:graphicData>
        </a:graphic>
      </p:graphicFrame>
      <p:sp>
        <p:nvSpPr>
          <p:cNvPr id="11" name="object 11"/>
          <p:cNvSpPr txBox="1"/>
          <p:nvPr/>
        </p:nvSpPr>
        <p:spPr>
          <a:xfrm>
            <a:off x="7148948" y="2572682"/>
            <a:ext cx="6076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Explain</a:t>
            </a:r>
            <a:endParaRPr sz="1400">
              <a:latin typeface="Arial"/>
              <a:cs typeface="Arial"/>
            </a:endParaRPr>
          </a:p>
        </p:txBody>
      </p:sp>
      <p:grpSp>
        <p:nvGrpSpPr>
          <p:cNvPr id="12" name="object 12"/>
          <p:cNvGrpSpPr/>
          <p:nvPr/>
        </p:nvGrpSpPr>
        <p:grpSpPr>
          <a:xfrm>
            <a:off x="6844838" y="2676824"/>
            <a:ext cx="53340" cy="41275"/>
            <a:chOff x="6955798" y="3522630"/>
            <a:chExt cx="53340" cy="41275"/>
          </a:xfrm>
        </p:grpSpPr>
        <p:sp>
          <p:nvSpPr>
            <p:cNvPr id="13" name="object 13"/>
            <p:cNvSpPr/>
            <p:nvPr/>
          </p:nvSpPr>
          <p:spPr>
            <a:xfrm>
              <a:off x="6960561" y="3527392"/>
              <a:ext cx="43815" cy="31750"/>
            </a:xfrm>
            <a:custGeom>
              <a:avLst/>
              <a:gdLst/>
              <a:ahLst/>
              <a:cxnLst/>
              <a:rect l="l" t="t" r="r" b="b"/>
              <a:pathLst>
                <a:path w="43815" h="31750">
                  <a:moveTo>
                    <a:pt x="99" y="31474"/>
                  </a:moveTo>
                  <a:lnTo>
                    <a:pt x="0" y="0"/>
                  </a:lnTo>
                  <a:lnTo>
                    <a:pt x="43274" y="15599"/>
                  </a:lnTo>
                  <a:lnTo>
                    <a:pt x="99" y="31474"/>
                  </a:lnTo>
                  <a:close/>
                </a:path>
              </a:pathLst>
            </a:custGeom>
            <a:solidFill>
              <a:srgbClr val="595959"/>
            </a:solidFill>
          </p:spPr>
          <p:txBody>
            <a:bodyPr wrap="square" lIns="0" tIns="0" rIns="0" bIns="0" rtlCol="0"/>
            <a:lstStyle/>
            <a:p>
              <a:endParaRPr/>
            </a:p>
          </p:txBody>
        </p:sp>
        <p:sp>
          <p:nvSpPr>
            <p:cNvPr id="14" name="object 14"/>
            <p:cNvSpPr/>
            <p:nvPr/>
          </p:nvSpPr>
          <p:spPr>
            <a:xfrm>
              <a:off x="6960561" y="3527392"/>
              <a:ext cx="43815" cy="31750"/>
            </a:xfrm>
            <a:custGeom>
              <a:avLst/>
              <a:gdLst/>
              <a:ahLst/>
              <a:cxnLst/>
              <a:rect l="l" t="t" r="r" b="b"/>
              <a:pathLst>
                <a:path w="43815" h="31750">
                  <a:moveTo>
                    <a:pt x="99" y="31474"/>
                  </a:moveTo>
                  <a:lnTo>
                    <a:pt x="43274" y="15599"/>
                  </a:lnTo>
                  <a:lnTo>
                    <a:pt x="0" y="0"/>
                  </a:lnTo>
                  <a:lnTo>
                    <a:pt x="99" y="31474"/>
                  </a:lnTo>
                  <a:close/>
                </a:path>
              </a:pathLst>
            </a:custGeom>
            <a:ln w="9524">
              <a:solidFill>
                <a:srgbClr val="595959"/>
              </a:solidFill>
            </a:ln>
          </p:spPr>
          <p:txBody>
            <a:bodyPr wrap="square" lIns="0" tIns="0" rIns="0" bIns="0" rtlCol="0"/>
            <a:lstStyle/>
            <a:p>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215985"/>
            <a:ext cx="6991350" cy="382156"/>
          </a:xfrm>
          <a:prstGeom prst="rect">
            <a:avLst/>
          </a:prstGeom>
        </p:spPr>
        <p:txBody>
          <a:bodyPr vert="horz" wrap="square" lIns="0" tIns="12700" rIns="0" bIns="0" rtlCol="0">
            <a:spAutoFit/>
          </a:bodyPr>
          <a:lstStyle/>
          <a:p>
            <a:pPr marL="12700">
              <a:lnSpc>
                <a:spcPct val="100000"/>
              </a:lnSpc>
              <a:spcBef>
                <a:spcPts val="100"/>
              </a:spcBef>
            </a:pPr>
            <a:r>
              <a:rPr dirty="0"/>
              <a:t>Model </a:t>
            </a:r>
            <a:r>
              <a:rPr spc="-10" dirty="0"/>
              <a:t>Specific </a:t>
            </a:r>
            <a:r>
              <a:rPr spc="-5" dirty="0"/>
              <a:t>and </a:t>
            </a:r>
            <a:r>
              <a:rPr dirty="0"/>
              <a:t>Model </a:t>
            </a:r>
            <a:r>
              <a:rPr spc="-10" dirty="0"/>
              <a:t>Agnostic</a:t>
            </a:r>
            <a:r>
              <a:rPr spc="-250" dirty="0"/>
              <a:t> </a:t>
            </a:r>
            <a:r>
              <a:rPr dirty="0"/>
              <a:t>Methods</a:t>
            </a:r>
          </a:p>
        </p:txBody>
      </p:sp>
      <p:sp>
        <p:nvSpPr>
          <p:cNvPr id="4" name="Text Placeholder 3"/>
          <p:cNvSpPr>
            <a:spLocks noGrp="1"/>
          </p:cNvSpPr>
          <p:nvPr>
            <p:ph type="body" sz="quarter" idx="13"/>
          </p:nvPr>
        </p:nvSpPr>
        <p:spPr/>
        <p:txBody>
          <a:bodyPr/>
          <a:lstStyle/>
          <a:p>
            <a:endParaRPr lang="en-IN"/>
          </a:p>
        </p:txBody>
      </p:sp>
      <p:sp>
        <p:nvSpPr>
          <p:cNvPr id="5" name="Text Placeholder 4"/>
          <p:cNvSpPr>
            <a:spLocks noGrp="1"/>
          </p:cNvSpPr>
          <p:nvPr>
            <p:ph type="body" sz="quarter" idx="14"/>
          </p:nvPr>
        </p:nvSpPr>
        <p:spPr/>
        <p:txBody>
          <a:bodyPr>
            <a:normAutofit lnSpcReduction="10000"/>
          </a:bodyPr>
          <a:lstStyle/>
          <a:p>
            <a:endParaRPr lang="en-IN"/>
          </a:p>
        </p:txBody>
      </p:sp>
      <p:sp>
        <p:nvSpPr>
          <p:cNvPr id="3" name="object 3"/>
          <p:cNvSpPr txBox="1"/>
          <p:nvPr/>
        </p:nvSpPr>
        <p:spPr>
          <a:xfrm>
            <a:off x="475248" y="1162309"/>
            <a:ext cx="6852284" cy="3198953"/>
          </a:xfrm>
          <a:prstGeom prst="rect">
            <a:avLst/>
          </a:prstGeom>
        </p:spPr>
        <p:txBody>
          <a:bodyPr vert="horz" wrap="square" lIns="0" tIns="66675" rIns="0" bIns="0" rtlCol="0">
            <a:spAutoFit/>
          </a:bodyPr>
          <a:lstStyle/>
          <a:p>
            <a:pPr marL="379095" indent="-367030">
              <a:lnSpc>
                <a:spcPct val="100000"/>
              </a:lnSpc>
              <a:spcBef>
                <a:spcPts val="525"/>
              </a:spcBef>
              <a:buChar char="●"/>
              <a:tabLst>
                <a:tab pos="379095" algn="l"/>
                <a:tab pos="379730" algn="l"/>
              </a:tabLst>
            </a:pPr>
            <a:r>
              <a:rPr sz="1800" dirty="0">
                <a:solidFill>
                  <a:srgbClr val="595959"/>
                </a:solidFill>
                <a:latin typeface="Arial"/>
                <a:cs typeface="Arial"/>
              </a:rPr>
              <a:t>Model </a:t>
            </a:r>
            <a:r>
              <a:rPr sz="1800" spc="-5" dirty="0">
                <a:solidFill>
                  <a:srgbClr val="595959"/>
                </a:solidFill>
                <a:latin typeface="Arial"/>
                <a:cs typeface="Arial"/>
              </a:rPr>
              <a:t>Specific</a:t>
            </a:r>
            <a:r>
              <a:rPr sz="1800" spc="-20" dirty="0">
                <a:solidFill>
                  <a:srgbClr val="595959"/>
                </a:solidFill>
                <a:latin typeface="Arial"/>
                <a:cs typeface="Arial"/>
              </a:rPr>
              <a:t> </a:t>
            </a:r>
            <a:r>
              <a:rPr sz="1800" dirty="0">
                <a:solidFill>
                  <a:srgbClr val="595959"/>
                </a:solidFill>
                <a:latin typeface="Arial"/>
                <a:cs typeface="Arial"/>
              </a:rPr>
              <a:t>Methods</a:t>
            </a:r>
            <a:endParaRPr sz="1800" dirty="0">
              <a:latin typeface="Arial"/>
              <a:cs typeface="Arial"/>
            </a:endParaRPr>
          </a:p>
          <a:p>
            <a:pPr marL="836294" lvl="1" indent="-336550">
              <a:lnSpc>
                <a:spcPct val="100000"/>
              </a:lnSpc>
              <a:spcBef>
                <a:spcPts val="330"/>
              </a:spcBef>
              <a:buChar char="○"/>
              <a:tabLst>
                <a:tab pos="836294" algn="l"/>
                <a:tab pos="836930" algn="l"/>
              </a:tabLst>
            </a:pPr>
            <a:r>
              <a:rPr sz="1400" spc="-20" dirty="0">
                <a:solidFill>
                  <a:srgbClr val="595959"/>
                </a:solidFill>
                <a:latin typeface="Arial"/>
                <a:cs typeface="Arial"/>
              </a:rPr>
              <a:t>Techniques </a:t>
            </a:r>
            <a:r>
              <a:rPr sz="1400" spc="-5" dirty="0">
                <a:solidFill>
                  <a:srgbClr val="595959"/>
                </a:solidFill>
                <a:latin typeface="Arial"/>
                <a:cs typeface="Arial"/>
              </a:rPr>
              <a:t>that </a:t>
            </a:r>
            <a:r>
              <a:rPr sz="1400" dirty="0">
                <a:solidFill>
                  <a:srgbClr val="595959"/>
                </a:solidFill>
                <a:latin typeface="Arial"/>
                <a:cs typeface="Arial"/>
              </a:rPr>
              <a:t>can </a:t>
            </a:r>
            <a:r>
              <a:rPr sz="1400" spc="-5" dirty="0">
                <a:solidFill>
                  <a:srgbClr val="595959"/>
                </a:solidFill>
                <a:latin typeface="Arial"/>
                <a:cs typeface="Arial"/>
              </a:rPr>
              <a:t>be used for </a:t>
            </a:r>
            <a:r>
              <a:rPr sz="1400" dirty="0">
                <a:solidFill>
                  <a:srgbClr val="595959"/>
                </a:solidFill>
                <a:latin typeface="Arial"/>
                <a:cs typeface="Arial"/>
              </a:rPr>
              <a:t>a specific</a:t>
            </a:r>
            <a:r>
              <a:rPr sz="1400" spc="-15" dirty="0">
                <a:solidFill>
                  <a:srgbClr val="595959"/>
                </a:solidFill>
                <a:latin typeface="Arial"/>
                <a:cs typeface="Arial"/>
              </a:rPr>
              <a:t> </a:t>
            </a:r>
            <a:r>
              <a:rPr sz="1400" spc="-5" dirty="0">
                <a:solidFill>
                  <a:srgbClr val="595959"/>
                </a:solidFill>
                <a:latin typeface="Arial"/>
                <a:cs typeface="Arial"/>
              </a:rPr>
              <a:t>architecture</a:t>
            </a:r>
            <a:endParaRPr sz="1400" dirty="0">
              <a:latin typeface="Arial"/>
              <a:cs typeface="Arial"/>
            </a:endParaRPr>
          </a:p>
          <a:p>
            <a:pPr marL="836294" lvl="1" indent="-336550">
              <a:lnSpc>
                <a:spcPct val="100000"/>
              </a:lnSpc>
              <a:spcBef>
                <a:spcPts val="270"/>
              </a:spcBef>
              <a:buChar char="○"/>
              <a:tabLst>
                <a:tab pos="836294" algn="l"/>
                <a:tab pos="836930" algn="l"/>
              </a:tabLst>
            </a:pPr>
            <a:r>
              <a:rPr sz="1400" spc="-5" dirty="0">
                <a:solidFill>
                  <a:srgbClr val="595959"/>
                </a:solidFill>
                <a:latin typeface="Arial"/>
                <a:cs typeface="Arial"/>
              </a:rPr>
              <a:t>Usually preferable when </a:t>
            </a:r>
            <a:r>
              <a:rPr sz="1400" dirty="0">
                <a:solidFill>
                  <a:srgbClr val="595959"/>
                </a:solidFill>
                <a:latin typeface="Arial"/>
                <a:cs typeface="Arial"/>
              </a:rPr>
              <a:t>you </a:t>
            </a:r>
            <a:r>
              <a:rPr sz="1400" spc="-5" dirty="0">
                <a:solidFill>
                  <a:srgbClr val="595959"/>
                </a:solidFill>
                <a:latin typeface="Arial"/>
                <a:cs typeface="Arial"/>
              </a:rPr>
              <a:t>have the ability to design </a:t>
            </a:r>
            <a:r>
              <a:rPr sz="1400" dirty="0">
                <a:solidFill>
                  <a:srgbClr val="595959"/>
                </a:solidFill>
                <a:latin typeface="Arial"/>
                <a:cs typeface="Arial"/>
              </a:rPr>
              <a:t>your </a:t>
            </a:r>
            <a:r>
              <a:rPr sz="1400" spc="-5" dirty="0">
                <a:solidFill>
                  <a:srgbClr val="595959"/>
                </a:solidFill>
                <a:latin typeface="Arial"/>
                <a:cs typeface="Arial"/>
              </a:rPr>
              <a:t>own</a:t>
            </a:r>
            <a:r>
              <a:rPr sz="1400" spc="-45" dirty="0">
                <a:solidFill>
                  <a:srgbClr val="595959"/>
                </a:solidFill>
                <a:latin typeface="Arial"/>
                <a:cs typeface="Arial"/>
              </a:rPr>
              <a:t> </a:t>
            </a:r>
            <a:r>
              <a:rPr sz="1400" dirty="0">
                <a:solidFill>
                  <a:srgbClr val="595959"/>
                </a:solidFill>
                <a:latin typeface="Arial"/>
                <a:cs typeface="Arial"/>
              </a:rPr>
              <a:t>model</a:t>
            </a:r>
            <a:endParaRPr sz="1400" dirty="0">
              <a:latin typeface="Arial"/>
              <a:cs typeface="Arial"/>
            </a:endParaRPr>
          </a:p>
          <a:p>
            <a:pPr marL="836294" lvl="1" indent="-336550">
              <a:lnSpc>
                <a:spcPct val="100000"/>
              </a:lnSpc>
              <a:spcBef>
                <a:spcPts val="270"/>
              </a:spcBef>
              <a:buChar char="○"/>
              <a:tabLst>
                <a:tab pos="836294" algn="l"/>
                <a:tab pos="836930" algn="l"/>
              </a:tabLst>
            </a:pPr>
            <a:r>
              <a:rPr sz="1400" dirty="0">
                <a:solidFill>
                  <a:srgbClr val="595959"/>
                </a:solidFill>
                <a:latin typeface="Arial"/>
                <a:cs typeface="Arial"/>
              </a:rPr>
              <a:t>Model specific </a:t>
            </a:r>
            <a:r>
              <a:rPr sz="1400" spc="-5" dirty="0">
                <a:solidFill>
                  <a:srgbClr val="595959"/>
                </a:solidFill>
                <a:latin typeface="Arial"/>
                <a:cs typeface="Arial"/>
              </a:rPr>
              <a:t>techniques </a:t>
            </a:r>
            <a:r>
              <a:rPr sz="1400" dirty="0">
                <a:solidFill>
                  <a:srgbClr val="595959"/>
                </a:solidFill>
                <a:latin typeface="Arial"/>
                <a:cs typeface="Arial"/>
              </a:rPr>
              <a:t>might compromise </a:t>
            </a:r>
            <a:r>
              <a:rPr sz="1400" spc="-5" dirty="0">
                <a:solidFill>
                  <a:srgbClr val="595959"/>
                </a:solidFill>
                <a:latin typeface="Arial"/>
                <a:cs typeface="Arial"/>
              </a:rPr>
              <a:t>the performance of </a:t>
            </a:r>
            <a:r>
              <a:rPr sz="1400" dirty="0">
                <a:solidFill>
                  <a:srgbClr val="595959"/>
                </a:solidFill>
                <a:latin typeface="Arial"/>
                <a:cs typeface="Arial"/>
              </a:rPr>
              <a:t>your</a:t>
            </a:r>
            <a:r>
              <a:rPr sz="1400" spc="-105" dirty="0">
                <a:solidFill>
                  <a:srgbClr val="595959"/>
                </a:solidFill>
                <a:latin typeface="Arial"/>
                <a:cs typeface="Arial"/>
              </a:rPr>
              <a:t> </a:t>
            </a:r>
            <a:r>
              <a:rPr sz="1400" dirty="0">
                <a:solidFill>
                  <a:srgbClr val="595959"/>
                </a:solidFill>
                <a:latin typeface="Arial"/>
                <a:cs typeface="Arial"/>
              </a:rPr>
              <a:t>model</a:t>
            </a:r>
            <a:endParaRPr sz="1400" dirty="0">
              <a:latin typeface="Arial"/>
              <a:cs typeface="Arial"/>
            </a:endParaRPr>
          </a:p>
          <a:p>
            <a:pPr marL="836294" lvl="1" indent="-336550">
              <a:lnSpc>
                <a:spcPct val="100000"/>
              </a:lnSpc>
              <a:spcBef>
                <a:spcPts val="270"/>
              </a:spcBef>
              <a:buChar char="○"/>
              <a:tabLst>
                <a:tab pos="836294" algn="l"/>
                <a:tab pos="836930" algn="l"/>
              </a:tabLst>
            </a:pPr>
            <a:r>
              <a:rPr sz="1400" spc="-5" dirty="0">
                <a:solidFill>
                  <a:srgbClr val="595959"/>
                </a:solidFill>
                <a:latin typeface="Arial"/>
                <a:cs typeface="Arial"/>
              </a:rPr>
              <a:t>Requires training the </a:t>
            </a:r>
            <a:r>
              <a:rPr sz="1400" dirty="0">
                <a:solidFill>
                  <a:srgbClr val="595959"/>
                </a:solidFill>
                <a:latin typeface="Arial"/>
                <a:cs typeface="Arial"/>
              </a:rPr>
              <a:t>model </a:t>
            </a:r>
            <a:r>
              <a:rPr sz="1400" spc="-5" dirty="0">
                <a:solidFill>
                  <a:srgbClr val="595959"/>
                </a:solidFill>
                <a:latin typeface="Arial"/>
                <a:cs typeface="Arial"/>
              </a:rPr>
              <a:t>using </a:t>
            </a:r>
            <a:r>
              <a:rPr sz="1400" dirty="0">
                <a:solidFill>
                  <a:srgbClr val="595959"/>
                </a:solidFill>
                <a:latin typeface="Arial"/>
                <a:cs typeface="Arial"/>
              </a:rPr>
              <a:t>a</a:t>
            </a:r>
            <a:r>
              <a:rPr sz="1400" spc="-20" dirty="0">
                <a:solidFill>
                  <a:srgbClr val="595959"/>
                </a:solidFill>
                <a:latin typeface="Arial"/>
                <a:cs typeface="Arial"/>
              </a:rPr>
              <a:t> </a:t>
            </a:r>
            <a:r>
              <a:rPr sz="1400" spc="-5" dirty="0">
                <a:solidFill>
                  <a:srgbClr val="595959"/>
                </a:solidFill>
                <a:latin typeface="Arial"/>
                <a:cs typeface="Arial"/>
              </a:rPr>
              <a:t>dataset</a:t>
            </a:r>
            <a:endParaRPr sz="1400" dirty="0">
              <a:latin typeface="Arial"/>
              <a:cs typeface="Arial"/>
            </a:endParaRPr>
          </a:p>
          <a:p>
            <a:pPr marL="836294" lvl="1" indent="-336550">
              <a:lnSpc>
                <a:spcPct val="100000"/>
              </a:lnSpc>
              <a:spcBef>
                <a:spcPts val="270"/>
              </a:spcBef>
              <a:buChar char="○"/>
              <a:tabLst>
                <a:tab pos="836294" algn="l"/>
                <a:tab pos="836930" algn="l"/>
              </a:tabLst>
            </a:pPr>
            <a:r>
              <a:rPr sz="1400" spc="-5" dirty="0">
                <a:solidFill>
                  <a:srgbClr val="595959"/>
                </a:solidFill>
                <a:latin typeface="Arial"/>
                <a:cs typeface="Arial"/>
              </a:rPr>
              <a:t>Intrinsic </a:t>
            </a:r>
            <a:r>
              <a:rPr sz="1400" dirty="0">
                <a:solidFill>
                  <a:srgbClr val="595959"/>
                </a:solidFill>
                <a:latin typeface="Arial"/>
                <a:cs typeface="Arial"/>
              </a:rPr>
              <a:t>methods </a:t>
            </a:r>
            <a:r>
              <a:rPr sz="1400" spc="-5" dirty="0">
                <a:solidFill>
                  <a:srgbClr val="595959"/>
                </a:solidFill>
                <a:latin typeface="Arial"/>
                <a:cs typeface="Arial"/>
              </a:rPr>
              <a:t>are by definition </a:t>
            </a:r>
            <a:r>
              <a:rPr sz="1400" dirty="0">
                <a:solidFill>
                  <a:srgbClr val="595959"/>
                </a:solidFill>
                <a:latin typeface="Arial"/>
                <a:cs typeface="Arial"/>
              </a:rPr>
              <a:t>model</a:t>
            </a:r>
            <a:r>
              <a:rPr sz="1400" spc="-20" dirty="0">
                <a:solidFill>
                  <a:srgbClr val="595959"/>
                </a:solidFill>
                <a:latin typeface="Arial"/>
                <a:cs typeface="Arial"/>
              </a:rPr>
              <a:t> </a:t>
            </a:r>
            <a:r>
              <a:rPr sz="1400" dirty="0">
                <a:solidFill>
                  <a:srgbClr val="595959"/>
                </a:solidFill>
                <a:latin typeface="Arial"/>
                <a:cs typeface="Arial"/>
              </a:rPr>
              <a:t>specific</a:t>
            </a:r>
            <a:endParaRPr sz="1400" dirty="0">
              <a:latin typeface="Arial"/>
              <a:cs typeface="Arial"/>
            </a:endParaRPr>
          </a:p>
          <a:p>
            <a:pPr lvl="1">
              <a:lnSpc>
                <a:spcPct val="100000"/>
              </a:lnSpc>
              <a:spcBef>
                <a:spcPts val="20"/>
              </a:spcBef>
              <a:buClr>
                <a:srgbClr val="595959"/>
              </a:buClr>
              <a:buFont typeface="Arial"/>
              <a:buChar char="○"/>
            </a:pPr>
            <a:endParaRPr sz="1900" dirty="0">
              <a:latin typeface="Arial"/>
              <a:cs typeface="Arial"/>
            </a:endParaRPr>
          </a:p>
          <a:p>
            <a:pPr marL="379095" indent="-367030">
              <a:lnSpc>
                <a:spcPct val="100000"/>
              </a:lnSpc>
              <a:buChar char="●"/>
              <a:tabLst>
                <a:tab pos="379095" algn="l"/>
                <a:tab pos="379730" algn="l"/>
              </a:tabLst>
            </a:pPr>
            <a:r>
              <a:rPr sz="1800" dirty="0">
                <a:solidFill>
                  <a:srgbClr val="595959"/>
                </a:solidFill>
                <a:latin typeface="Arial"/>
                <a:cs typeface="Arial"/>
              </a:rPr>
              <a:t>Model-agnostic</a:t>
            </a:r>
            <a:r>
              <a:rPr sz="1800" spc="-10" dirty="0">
                <a:solidFill>
                  <a:srgbClr val="595959"/>
                </a:solidFill>
                <a:latin typeface="Arial"/>
                <a:cs typeface="Arial"/>
              </a:rPr>
              <a:t> </a:t>
            </a:r>
            <a:r>
              <a:rPr sz="1800" dirty="0">
                <a:solidFill>
                  <a:srgbClr val="595959"/>
                </a:solidFill>
                <a:latin typeface="Arial"/>
                <a:cs typeface="Arial"/>
              </a:rPr>
              <a:t>Methods</a:t>
            </a:r>
            <a:endParaRPr sz="1800" dirty="0">
              <a:latin typeface="Arial"/>
              <a:cs typeface="Arial"/>
            </a:endParaRPr>
          </a:p>
          <a:p>
            <a:pPr marL="836294" lvl="1" indent="-336550">
              <a:lnSpc>
                <a:spcPct val="100000"/>
              </a:lnSpc>
              <a:spcBef>
                <a:spcPts val="330"/>
              </a:spcBef>
              <a:buChar char="○"/>
              <a:tabLst>
                <a:tab pos="836294" algn="l"/>
                <a:tab pos="836930" algn="l"/>
              </a:tabLst>
            </a:pPr>
            <a:r>
              <a:rPr sz="1400" spc="-20" dirty="0">
                <a:solidFill>
                  <a:srgbClr val="595959"/>
                </a:solidFill>
                <a:latin typeface="Arial"/>
                <a:cs typeface="Arial"/>
              </a:rPr>
              <a:t>Techniques </a:t>
            </a:r>
            <a:r>
              <a:rPr sz="1400" spc="-5" dirty="0">
                <a:solidFill>
                  <a:srgbClr val="595959"/>
                </a:solidFill>
                <a:latin typeface="Arial"/>
                <a:cs typeface="Arial"/>
              </a:rPr>
              <a:t>that </a:t>
            </a:r>
            <a:r>
              <a:rPr sz="1400" dirty="0">
                <a:solidFill>
                  <a:srgbClr val="595959"/>
                </a:solidFill>
                <a:latin typeface="Arial"/>
                <a:cs typeface="Arial"/>
              </a:rPr>
              <a:t>can </a:t>
            </a:r>
            <a:r>
              <a:rPr sz="1400" spc="-5" dirty="0">
                <a:solidFill>
                  <a:srgbClr val="595959"/>
                </a:solidFill>
                <a:latin typeface="Arial"/>
                <a:cs typeface="Arial"/>
              </a:rPr>
              <a:t>be used across </a:t>
            </a:r>
            <a:r>
              <a:rPr sz="1400" dirty="0">
                <a:solidFill>
                  <a:srgbClr val="595959"/>
                </a:solidFill>
                <a:latin typeface="Arial"/>
                <a:cs typeface="Arial"/>
              </a:rPr>
              <a:t>many </a:t>
            </a:r>
            <a:r>
              <a:rPr sz="1400" spc="-5" dirty="0">
                <a:solidFill>
                  <a:srgbClr val="595959"/>
                </a:solidFill>
                <a:latin typeface="Arial"/>
                <a:cs typeface="Arial"/>
              </a:rPr>
              <a:t>black box</a:t>
            </a:r>
            <a:r>
              <a:rPr sz="1400" spc="-20" dirty="0">
                <a:solidFill>
                  <a:srgbClr val="595959"/>
                </a:solidFill>
                <a:latin typeface="Arial"/>
                <a:cs typeface="Arial"/>
              </a:rPr>
              <a:t> </a:t>
            </a:r>
            <a:r>
              <a:rPr sz="1400" dirty="0">
                <a:solidFill>
                  <a:srgbClr val="595959"/>
                </a:solidFill>
                <a:latin typeface="Arial"/>
                <a:cs typeface="Arial"/>
              </a:rPr>
              <a:t>models</a:t>
            </a:r>
            <a:endParaRPr sz="1400" dirty="0">
              <a:latin typeface="Arial"/>
              <a:cs typeface="Arial"/>
            </a:endParaRPr>
          </a:p>
          <a:p>
            <a:pPr marL="836294" lvl="1" indent="-336550">
              <a:lnSpc>
                <a:spcPct val="100000"/>
              </a:lnSpc>
              <a:spcBef>
                <a:spcPts val="270"/>
              </a:spcBef>
              <a:buChar char="○"/>
              <a:tabLst>
                <a:tab pos="836294" algn="l"/>
                <a:tab pos="836930" algn="l"/>
              </a:tabLst>
            </a:pPr>
            <a:r>
              <a:rPr sz="1400" dirty="0">
                <a:solidFill>
                  <a:srgbClr val="595959"/>
                </a:solidFill>
                <a:latin typeface="Arial"/>
                <a:cs typeface="Arial"/>
              </a:rPr>
              <a:t>Model-agnostic methods </a:t>
            </a:r>
            <a:r>
              <a:rPr sz="1400" spc="-5" dirty="0">
                <a:solidFill>
                  <a:srgbClr val="595959"/>
                </a:solidFill>
                <a:latin typeface="Arial"/>
                <a:cs typeface="Arial"/>
              </a:rPr>
              <a:t>will not </a:t>
            </a:r>
            <a:r>
              <a:rPr sz="1400" spc="-10" dirty="0">
                <a:solidFill>
                  <a:srgbClr val="595959"/>
                </a:solidFill>
                <a:latin typeface="Arial"/>
                <a:cs typeface="Arial"/>
              </a:rPr>
              <a:t>affect </a:t>
            </a:r>
            <a:r>
              <a:rPr sz="1400" spc="-5" dirty="0">
                <a:solidFill>
                  <a:srgbClr val="595959"/>
                </a:solidFill>
                <a:latin typeface="Arial"/>
                <a:cs typeface="Arial"/>
              </a:rPr>
              <a:t>the performance of </a:t>
            </a:r>
            <a:r>
              <a:rPr sz="1400" dirty="0">
                <a:solidFill>
                  <a:srgbClr val="595959"/>
                </a:solidFill>
                <a:latin typeface="Arial"/>
                <a:cs typeface="Arial"/>
              </a:rPr>
              <a:t>your</a:t>
            </a:r>
            <a:r>
              <a:rPr sz="1400" spc="-40" dirty="0">
                <a:solidFill>
                  <a:srgbClr val="595959"/>
                </a:solidFill>
                <a:latin typeface="Arial"/>
                <a:cs typeface="Arial"/>
              </a:rPr>
              <a:t> </a:t>
            </a:r>
            <a:r>
              <a:rPr sz="1400" dirty="0">
                <a:solidFill>
                  <a:srgbClr val="595959"/>
                </a:solidFill>
                <a:latin typeface="Arial"/>
                <a:cs typeface="Arial"/>
              </a:rPr>
              <a:t>model</a:t>
            </a:r>
            <a:endParaRPr sz="1400" dirty="0">
              <a:latin typeface="Arial"/>
              <a:cs typeface="Arial"/>
            </a:endParaRPr>
          </a:p>
          <a:p>
            <a:pPr marL="836294" lvl="1" indent="-336550">
              <a:lnSpc>
                <a:spcPct val="100000"/>
              </a:lnSpc>
              <a:spcBef>
                <a:spcPts val="270"/>
              </a:spcBef>
              <a:buChar char="○"/>
              <a:tabLst>
                <a:tab pos="836294" algn="l"/>
                <a:tab pos="836930" algn="l"/>
              </a:tabLst>
            </a:pPr>
            <a:r>
              <a:rPr sz="1400" spc="-5" dirty="0">
                <a:solidFill>
                  <a:srgbClr val="595959"/>
                </a:solidFill>
                <a:latin typeface="Arial"/>
                <a:cs typeface="Arial"/>
              </a:rPr>
              <a:t>Do not </a:t>
            </a:r>
            <a:r>
              <a:rPr sz="1400" dirty="0">
                <a:solidFill>
                  <a:srgbClr val="595959"/>
                </a:solidFill>
                <a:latin typeface="Arial"/>
                <a:cs typeface="Arial"/>
              </a:rPr>
              <a:t>require </a:t>
            </a:r>
            <a:r>
              <a:rPr sz="1400" spc="-5" dirty="0">
                <a:solidFill>
                  <a:srgbClr val="595959"/>
                </a:solidFill>
                <a:latin typeface="Arial"/>
                <a:cs typeface="Arial"/>
              </a:rPr>
              <a:t>training the</a:t>
            </a:r>
            <a:r>
              <a:rPr sz="1400" spc="-20" dirty="0">
                <a:solidFill>
                  <a:srgbClr val="595959"/>
                </a:solidFill>
                <a:latin typeface="Arial"/>
                <a:cs typeface="Arial"/>
              </a:rPr>
              <a:t> </a:t>
            </a:r>
            <a:r>
              <a:rPr sz="1400" dirty="0">
                <a:solidFill>
                  <a:srgbClr val="595959"/>
                </a:solidFill>
                <a:latin typeface="Arial"/>
                <a:cs typeface="Arial"/>
              </a:rPr>
              <a:t>model</a:t>
            </a:r>
            <a:endParaRPr sz="1400" dirty="0">
              <a:latin typeface="Arial"/>
              <a:cs typeface="Arial"/>
            </a:endParaRPr>
          </a:p>
          <a:p>
            <a:pPr marL="836294" lvl="1" indent="-336550">
              <a:lnSpc>
                <a:spcPct val="100000"/>
              </a:lnSpc>
              <a:spcBef>
                <a:spcPts val="270"/>
              </a:spcBef>
              <a:buChar char="○"/>
              <a:tabLst>
                <a:tab pos="836294" algn="l"/>
                <a:tab pos="836930" algn="l"/>
              </a:tabLst>
            </a:pPr>
            <a:r>
              <a:rPr sz="1400" spc="-5" dirty="0">
                <a:solidFill>
                  <a:srgbClr val="595959"/>
                </a:solidFill>
                <a:latin typeface="Arial"/>
                <a:cs typeface="Arial"/>
              </a:rPr>
              <a:t>Post hoc </a:t>
            </a:r>
            <a:r>
              <a:rPr sz="1400" dirty="0">
                <a:solidFill>
                  <a:srgbClr val="595959"/>
                </a:solidFill>
                <a:latin typeface="Arial"/>
                <a:cs typeface="Arial"/>
              </a:rPr>
              <a:t>methods </a:t>
            </a:r>
            <a:r>
              <a:rPr sz="1400" spc="-5" dirty="0">
                <a:solidFill>
                  <a:srgbClr val="595959"/>
                </a:solidFill>
                <a:latin typeface="Arial"/>
                <a:cs typeface="Arial"/>
              </a:rPr>
              <a:t>are usually</a:t>
            </a:r>
            <a:r>
              <a:rPr sz="1400" spc="-20" dirty="0">
                <a:solidFill>
                  <a:srgbClr val="595959"/>
                </a:solidFill>
                <a:latin typeface="Arial"/>
                <a:cs typeface="Arial"/>
              </a:rPr>
              <a:t> </a:t>
            </a:r>
            <a:r>
              <a:rPr sz="1400" dirty="0">
                <a:solidFill>
                  <a:srgbClr val="595959"/>
                </a:solidFill>
                <a:latin typeface="Arial"/>
                <a:cs typeface="Arial"/>
              </a:rPr>
              <a:t>model-agnostic</a:t>
            </a:r>
            <a:endParaRPr sz="1400" dirty="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Global and Local</a:t>
            </a:r>
            <a:r>
              <a:rPr sz="2800" spc="-90" dirty="0"/>
              <a:t> </a:t>
            </a:r>
            <a:r>
              <a:rPr sz="2800" spc="-5" dirty="0"/>
              <a:t>Interpretability</a:t>
            </a:r>
            <a:endParaRPr sz="2800"/>
          </a:p>
        </p:txBody>
      </p:sp>
      <p:sp>
        <p:nvSpPr>
          <p:cNvPr id="4" name="Text Placeholder 3"/>
          <p:cNvSpPr>
            <a:spLocks noGrp="1"/>
          </p:cNvSpPr>
          <p:nvPr>
            <p:ph type="body" sz="quarter" idx="13"/>
          </p:nvPr>
        </p:nvSpPr>
        <p:spPr/>
        <p:txBody>
          <a:bodyPr/>
          <a:lstStyle/>
          <a:p>
            <a:endParaRPr lang="en-IN"/>
          </a:p>
        </p:txBody>
      </p:sp>
      <p:sp>
        <p:nvSpPr>
          <p:cNvPr id="5" name="Text Placeholder 4"/>
          <p:cNvSpPr>
            <a:spLocks noGrp="1"/>
          </p:cNvSpPr>
          <p:nvPr>
            <p:ph type="body" sz="quarter" idx="14"/>
          </p:nvPr>
        </p:nvSpPr>
        <p:spPr/>
        <p:txBody>
          <a:bodyPr>
            <a:normAutofit lnSpcReduction="10000"/>
          </a:bodyPr>
          <a:lstStyle/>
          <a:p>
            <a:endParaRPr lang="en-IN"/>
          </a:p>
        </p:txBody>
      </p:sp>
      <p:sp>
        <p:nvSpPr>
          <p:cNvPr id="3" name="object 3"/>
          <p:cNvSpPr txBox="1"/>
          <p:nvPr/>
        </p:nvSpPr>
        <p:spPr>
          <a:xfrm>
            <a:off x="475248" y="1162309"/>
            <a:ext cx="5618480" cy="2657475"/>
          </a:xfrm>
          <a:prstGeom prst="rect">
            <a:avLst/>
          </a:prstGeom>
        </p:spPr>
        <p:txBody>
          <a:bodyPr vert="horz" wrap="square" lIns="0" tIns="66675" rIns="0" bIns="0" rtlCol="0">
            <a:spAutoFit/>
          </a:bodyPr>
          <a:lstStyle/>
          <a:p>
            <a:pPr marL="379095" indent="-367030">
              <a:lnSpc>
                <a:spcPct val="100000"/>
              </a:lnSpc>
              <a:spcBef>
                <a:spcPts val="525"/>
              </a:spcBef>
              <a:buChar char="●"/>
              <a:tabLst>
                <a:tab pos="379095" algn="l"/>
                <a:tab pos="379730" algn="l"/>
              </a:tabLst>
            </a:pPr>
            <a:r>
              <a:rPr sz="1800" spc="-5" dirty="0">
                <a:solidFill>
                  <a:srgbClr val="595959"/>
                </a:solidFill>
                <a:latin typeface="Arial"/>
                <a:cs typeface="Arial"/>
              </a:rPr>
              <a:t>Global</a:t>
            </a:r>
            <a:r>
              <a:rPr sz="1800" spc="-10" dirty="0">
                <a:solidFill>
                  <a:srgbClr val="595959"/>
                </a:solidFill>
                <a:latin typeface="Arial"/>
                <a:cs typeface="Arial"/>
              </a:rPr>
              <a:t> </a:t>
            </a:r>
            <a:r>
              <a:rPr sz="1800" spc="-5" dirty="0">
                <a:solidFill>
                  <a:srgbClr val="595959"/>
                </a:solidFill>
                <a:latin typeface="Arial"/>
                <a:cs typeface="Arial"/>
              </a:rPr>
              <a:t>Interpretability</a:t>
            </a:r>
            <a:endParaRPr sz="1800" dirty="0">
              <a:latin typeface="Arial"/>
              <a:cs typeface="Arial"/>
            </a:endParaRPr>
          </a:p>
          <a:p>
            <a:pPr marL="836294" lvl="1" indent="-336550">
              <a:lnSpc>
                <a:spcPct val="100000"/>
              </a:lnSpc>
              <a:spcBef>
                <a:spcPts val="330"/>
              </a:spcBef>
              <a:buChar char="○"/>
              <a:tabLst>
                <a:tab pos="836294" algn="l"/>
                <a:tab pos="836930" algn="l"/>
              </a:tabLst>
            </a:pPr>
            <a:r>
              <a:rPr sz="1400" spc="-5" dirty="0">
                <a:solidFill>
                  <a:srgbClr val="595959"/>
                </a:solidFill>
                <a:latin typeface="Arial"/>
                <a:cs typeface="Arial"/>
              </a:rPr>
              <a:t>Explains the entire </a:t>
            </a:r>
            <a:r>
              <a:rPr sz="1400" dirty="0">
                <a:solidFill>
                  <a:srgbClr val="595959"/>
                </a:solidFill>
                <a:latin typeface="Arial"/>
                <a:cs typeface="Arial"/>
              </a:rPr>
              <a:t>ML model </a:t>
            </a:r>
            <a:r>
              <a:rPr sz="1400" spc="-5" dirty="0">
                <a:solidFill>
                  <a:srgbClr val="595959"/>
                </a:solidFill>
                <a:latin typeface="Arial"/>
                <a:cs typeface="Arial"/>
              </a:rPr>
              <a:t>at once from input to</a:t>
            </a:r>
            <a:r>
              <a:rPr sz="1400" spc="-125" dirty="0">
                <a:solidFill>
                  <a:srgbClr val="595959"/>
                </a:solidFill>
                <a:latin typeface="Arial"/>
                <a:cs typeface="Arial"/>
              </a:rPr>
              <a:t> </a:t>
            </a:r>
            <a:r>
              <a:rPr sz="1400" spc="-5" dirty="0">
                <a:solidFill>
                  <a:srgbClr val="595959"/>
                </a:solidFill>
                <a:latin typeface="Arial"/>
                <a:cs typeface="Arial"/>
              </a:rPr>
              <a:t>prediction</a:t>
            </a:r>
            <a:endParaRPr sz="1400" dirty="0">
              <a:latin typeface="Arial"/>
              <a:cs typeface="Arial"/>
            </a:endParaRPr>
          </a:p>
          <a:p>
            <a:pPr marL="1293495" lvl="2" indent="-336550">
              <a:lnSpc>
                <a:spcPct val="100000"/>
              </a:lnSpc>
              <a:spcBef>
                <a:spcPts val="270"/>
              </a:spcBef>
              <a:buChar char="■"/>
              <a:tabLst>
                <a:tab pos="1293495" algn="l"/>
                <a:tab pos="1294130" algn="l"/>
              </a:tabLst>
            </a:pPr>
            <a:r>
              <a:rPr sz="1400" spc="-5" dirty="0">
                <a:solidFill>
                  <a:srgbClr val="595959"/>
                </a:solidFill>
                <a:latin typeface="Arial"/>
                <a:cs typeface="Arial"/>
              </a:rPr>
              <a:t>1) Holistic </a:t>
            </a:r>
            <a:r>
              <a:rPr sz="1400" dirty="0">
                <a:solidFill>
                  <a:srgbClr val="595959"/>
                </a:solidFill>
                <a:latin typeface="Arial"/>
                <a:cs typeface="Arial"/>
              </a:rPr>
              <a:t>Model</a:t>
            </a:r>
            <a:r>
              <a:rPr sz="1400" spc="-95" dirty="0">
                <a:solidFill>
                  <a:srgbClr val="595959"/>
                </a:solidFill>
                <a:latin typeface="Arial"/>
                <a:cs typeface="Arial"/>
              </a:rPr>
              <a:t> </a:t>
            </a:r>
            <a:r>
              <a:rPr sz="1400" spc="-5" dirty="0">
                <a:solidFill>
                  <a:srgbClr val="595959"/>
                </a:solidFill>
                <a:latin typeface="Arial"/>
                <a:cs typeface="Arial"/>
              </a:rPr>
              <a:t>Interpretability</a:t>
            </a:r>
            <a:endParaRPr sz="1400" dirty="0">
              <a:latin typeface="Arial"/>
              <a:cs typeface="Arial"/>
            </a:endParaRPr>
          </a:p>
          <a:p>
            <a:pPr marL="1293495" lvl="2" indent="-336550">
              <a:lnSpc>
                <a:spcPct val="100000"/>
              </a:lnSpc>
              <a:spcBef>
                <a:spcPts val="270"/>
              </a:spcBef>
              <a:buChar char="■"/>
              <a:tabLst>
                <a:tab pos="1293495" algn="l"/>
                <a:tab pos="1294130" algn="l"/>
              </a:tabLst>
            </a:pPr>
            <a:r>
              <a:rPr sz="1400" spc="-5" dirty="0">
                <a:solidFill>
                  <a:srgbClr val="595959"/>
                </a:solidFill>
                <a:latin typeface="Arial"/>
                <a:cs typeface="Arial"/>
              </a:rPr>
              <a:t>2) </a:t>
            </a:r>
            <a:r>
              <a:rPr sz="1400" dirty="0">
                <a:solidFill>
                  <a:srgbClr val="595959"/>
                </a:solidFill>
                <a:latin typeface="Arial"/>
                <a:cs typeface="Arial"/>
              </a:rPr>
              <a:t>Modular </a:t>
            </a:r>
            <a:r>
              <a:rPr sz="1400" spc="-5" dirty="0">
                <a:solidFill>
                  <a:srgbClr val="595959"/>
                </a:solidFill>
                <a:latin typeface="Arial"/>
                <a:cs typeface="Arial"/>
              </a:rPr>
              <a:t>Level</a:t>
            </a:r>
            <a:r>
              <a:rPr sz="1400" spc="-100" dirty="0">
                <a:solidFill>
                  <a:srgbClr val="595959"/>
                </a:solidFill>
                <a:latin typeface="Arial"/>
                <a:cs typeface="Arial"/>
              </a:rPr>
              <a:t> </a:t>
            </a:r>
            <a:r>
              <a:rPr sz="1400" spc="-5" dirty="0">
                <a:solidFill>
                  <a:srgbClr val="595959"/>
                </a:solidFill>
                <a:latin typeface="Arial"/>
                <a:cs typeface="Arial"/>
              </a:rPr>
              <a:t>Interpretability</a:t>
            </a:r>
            <a:endParaRPr sz="1400" dirty="0">
              <a:latin typeface="Arial"/>
              <a:cs typeface="Arial"/>
            </a:endParaRPr>
          </a:p>
          <a:p>
            <a:pPr marL="836294" lvl="1" indent="-336550">
              <a:lnSpc>
                <a:spcPct val="100000"/>
              </a:lnSpc>
              <a:spcBef>
                <a:spcPts val="270"/>
              </a:spcBef>
              <a:buChar char="○"/>
              <a:tabLst>
                <a:tab pos="836294" algn="l"/>
                <a:tab pos="836930" algn="l"/>
              </a:tabLst>
            </a:pPr>
            <a:r>
              <a:rPr sz="1400" spc="-5" dirty="0">
                <a:solidFill>
                  <a:srgbClr val="595959"/>
                </a:solidFill>
                <a:latin typeface="Arial"/>
                <a:cs typeface="Arial"/>
              </a:rPr>
              <a:t>e.g., Decision </a:t>
            </a:r>
            <a:r>
              <a:rPr sz="1400" spc="-10" dirty="0">
                <a:solidFill>
                  <a:srgbClr val="595959"/>
                </a:solidFill>
                <a:latin typeface="Arial"/>
                <a:cs typeface="Arial"/>
              </a:rPr>
              <a:t>Trees, </a:t>
            </a:r>
            <a:r>
              <a:rPr sz="1400" spc="-5" dirty="0">
                <a:solidFill>
                  <a:srgbClr val="595959"/>
                </a:solidFill>
                <a:latin typeface="Arial"/>
                <a:cs typeface="Arial"/>
              </a:rPr>
              <a:t>Linear</a:t>
            </a:r>
            <a:r>
              <a:rPr sz="1400" spc="-35" dirty="0">
                <a:solidFill>
                  <a:srgbClr val="595959"/>
                </a:solidFill>
                <a:latin typeface="Arial"/>
                <a:cs typeface="Arial"/>
              </a:rPr>
              <a:t> </a:t>
            </a:r>
            <a:r>
              <a:rPr sz="1400" dirty="0">
                <a:solidFill>
                  <a:srgbClr val="595959"/>
                </a:solidFill>
                <a:latin typeface="Arial"/>
                <a:cs typeface="Arial"/>
              </a:rPr>
              <a:t>regression</a:t>
            </a:r>
            <a:endParaRPr sz="1400" dirty="0">
              <a:latin typeface="Arial"/>
              <a:cs typeface="Arial"/>
            </a:endParaRPr>
          </a:p>
          <a:p>
            <a:pPr lvl="1">
              <a:lnSpc>
                <a:spcPct val="100000"/>
              </a:lnSpc>
              <a:spcBef>
                <a:spcPts val="20"/>
              </a:spcBef>
              <a:buClr>
                <a:srgbClr val="595959"/>
              </a:buClr>
              <a:buFont typeface="Arial"/>
              <a:buChar char="○"/>
            </a:pPr>
            <a:endParaRPr sz="1900" dirty="0">
              <a:latin typeface="Arial"/>
              <a:cs typeface="Arial"/>
            </a:endParaRPr>
          </a:p>
          <a:p>
            <a:pPr marL="379095" indent="-367030">
              <a:lnSpc>
                <a:spcPct val="100000"/>
              </a:lnSpc>
              <a:buChar char="●"/>
              <a:tabLst>
                <a:tab pos="379095" algn="l"/>
                <a:tab pos="379730" algn="l"/>
              </a:tabLst>
            </a:pPr>
            <a:r>
              <a:rPr sz="1800" spc="-5" dirty="0">
                <a:solidFill>
                  <a:srgbClr val="595959"/>
                </a:solidFill>
                <a:latin typeface="Arial"/>
                <a:cs typeface="Arial"/>
              </a:rPr>
              <a:t>Local</a:t>
            </a:r>
            <a:r>
              <a:rPr sz="1800" spc="-10" dirty="0">
                <a:solidFill>
                  <a:srgbClr val="595959"/>
                </a:solidFill>
                <a:latin typeface="Arial"/>
                <a:cs typeface="Arial"/>
              </a:rPr>
              <a:t> </a:t>
            </a:r>
            <a:r>
              <a:rPr sz="1800" spc="-5" dirty="0">
                <a:solidFill>
                  <a:srgbClr val="595959"/>
                </a:solidFill>
                <a:latin typeface="Arial"/>
                <a:cs typeface="Arial"/>
              </a:rPr>
              <a:t>Interpretability</a:t>
            </a:r>
            <a:endParaRPr sz="1800" dirty="0">
              <a:latin typeface="Arial"/>
              <a:cs typeface="Arial"/>
            </a:endParaRPr>
          </a:p>
          <a:p>
            <a:pPr marL="836294" lvl="1" indent="-336550">
              <a:lnSpc>
                <a:spcPct val="100000"/>
              </a:lnSpc>
              <a:spcBef>
                <a:spcPts val="330"/>
              </a:spcBef>
              <a:buChar char="○"/>
              <a:tabLst>
                <a:tab pos="836294" algn="l"/>
                <a:tab pos="836930" algn="l"/>
              </a:tabLst>
            </a:pPr>
            <a:r>
              <a:rPr sz="1400" spc="-5" dirty="0">
                <a:solidFill>
                  <a:srgbClr val="595959"/>
                </a:solidFill>
                <a:latin typeface="Arial"/>
                <a:cs typeface="Arial"/>
              </a:rPr>
              <a:t>Explain how predictions </a:t>
            </a:r>
            <a:r>
              <a:rPr sz="1400" dirty="0">
                <a:solidFill>
                  <a:srgbClr val="595959"/>
                </a:solidFill>
                <a:latin typeface="Arial"/>
                <a:cs typeface="Arial"/>
              </a:rPr>
              <a:t>change </a:t>
            </a:r>
            <a:r>
              <a:rPr sz="1400" spc="-5" dirty="0">
                <a:solidFill>
                  <a:srgbClr val="595959"/>
                </a:solidFill>
                <a:latin typeface="Arial"/>
                <a:cs typeface="Arial"/>
              </a:rPr>
              <a:t>for when input</a:t>
            </a:r>
            <a:r>
              <a:rPr sz="1400" spc="-45" dirty="0">
                <a:solidFill>
                  <a:srgbClr val="595959"/>
                </a:solidFill>
                <a:latin typeface="Arial"/>
                <a:cs typeface="Arial"/>
              </a:rPr>
              <a:t> </a:t>
            </a:r>
            <a:r>
              <a:rPr sz="1400" dirty="0">
                <a:solidFill>
                  <a:srgbClr val="595959"/>
                </a:solidFill>
                <a:latin typeface="Arial"/>
                <a:cs typeface="Arial"/>
              </a:rPr>
              <a:t>changes</a:t>
            </a:r>
            <a:endParaRPr sz="1400" dirty="0">
              <a:latin typeface="Arial"/>
              <a:cs typeface="Arial"/>
            </a:endParaRPr>
          </a:p>
          <a:p>
            <a:pPr marL="1293495" lvl="2" indent="-336550">
              <a:lnSpc>
                <a:spcPct val="100000"/>
              </a:lnSpc>
              <a:spcBef>
                <a:spcPts val="270"/>
              </a:spcBef>
              <a:buChar char="■"/>
              <a:tabLst>
                <a:tab pos="1293495" algn="l"/>
                <a:tab pos="1294130" algn="l"/>
              </a:tabLst>
            </a:pPr>
            <a:r>
              <a:rPr sz="1400" spc="-5" dirty="0">
                <a:solidFill>
                  <a:srgbClr val="595959"/>
                </a:solidFill>
                <a:latin typeface="Arial"/>
                <a:cs typeface="Arial"/>
              </a:rPr>
              <a:t>1) For </a:t>
            </a:r>
            <a:r>
              <a:rPr sz="1400" dirty="0">
                <a:solidFill>
                  <a:srgbClr val="595959"/>
                </a:solidFill>
                <a:latin typeface="Arial"/>
                <a:cs typeface="Arial"/>
              </a:rPr>
              <a:t>a single</a:t>
            </a:r>
            <a:r>
              <a:rPr sz="1400" spc="-20" dirty="0">
                <a:solidFill>
                  <a:srgbClr val="595959"/>
                </a:solidFill>
                <a:latin typeface="Arial"/>
                <a:cs typeface="Arial"/>
              </a:rPr>
              <a:t> </a:t>
            </a:r>
            <a:r>
              <a:rPr sz="1400" spc="-5" dirty="0">
                <a:solidFill>
                  <a:srgbClr val="595959"/>
                </a:solidFill>
                <a:latin typeface="Arial"/>
                <a:cs typeface="Arial"/>
              </a:rPr>
              <a:t>prediction</a:t>
            </a:r>
            <a:endParaRPr sz="1400" dirty="0">
              <a:latin typeface="Arial"/>
              <a:cs typeface="Arial"/>
            </a:endParaRPr>
          </a:p>
          <a:p>
            <a:pPr marL="1293495" lvl="2" indent="-336550">
              <a:lnSpc>
                <a:spcPct val="100000"/>
              </a:lnSpc>
              <a:spcBef>
                <a:spcPts val="270"/>
              </a:spcBef>
              <a:buChar char="■"/>
              <a:tabLst>
                <a:tab pos="1293495" algn="l"/>
                <a:tab pos="1294130" algn="l"/>
              </a:tabLst>
            </a:pPr>
            <a:r>
              <a:rPr sz="1400" spc="-5" dirty="0">
                <a:solidFill>
                  <a:srgbClr val="595959"/>
                </a:solidFill>
                <a:latin typeface="Arial"/>
                <a:cs typeface="Arial"/>
              </a:rPr>
              <a:t>2) for </a:t>
            </a:r>
            <a:r>
              <a:rPr sz="1400" dirty="0">
                <a:solidFill>
                  <a:srgbClr val="595959"/>
                </a:solidFill>
                <a:latin typeface="Arial"/>
                <a:cs typeface="Arial"/>
              </a:rPr>
              <a:t>a </a:t>
            </a:r>
            <a:r>
              <a:rPr sz="1400" spc="-5" dirty="0">
                <a:solidFill>
                  <a:srgbClr val="595959"/>
                </a:solidFill>
                <a:latin typeface="Arial"/>
                <a:cs typeface="Arial"/>
              </a:rPr>
              <a:t>group of</a:t>
            </a:r>
            <a:r>
              <a:rPr sz="1400" spc="-20" dirty="0">
                <a:solidFill>
                  <a:srgbClr val="595959"/>
                </a:solidFill>
                <a:latin typeface="Arial"/>
                <a:cs typeface="Arial"/>
              </a:rPr>
              <a:t> </a:t>
            </a:r>
            <a:r>
              <a:rPr sz="1400" spc="-5" dirty="0">
                <a:solidFill>
                  <a:srgbClr val="595959"/>
                </a:solidFill>
                <a:latin typeface="Arial"/>
                <a:cs typeface="Arial"/>
              </a:rPr>
              <a:t>predictions</a:t>
            </a:r>
            <a:endParaRPr sz="14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Fairness in Machine Learning</a:t>
            </a:r>
          </a:p>
        </p:txBody>
      </p:sp>
      <p:sp>
        <p:nvSpPr>
          <p:cNvPr id="3" name="Text Placeholder 2"/>
          <p:cNvSpPr>
            <a:spLocks noGrp="1"/>
          </p:cNvSpPr>
          <p:nvPr>
            <p:ph type="body" sz="quarter" idx="13"/>
          </p:nvPr>
        </p:nvSpPr>
        <p:spPr>
          <a:xfrm>
            <a:off x="643304" y="1200151"/>
            <a:ext cx="3471496" cy="2046685"/>
          </a:xfrm>
        </p:spPr>
        <p:txBody>
          <a:bodyPr>
            <a:normAutofit/>
          </a:bodyPr>
          <a:lstStyle/>
          <a:p>
            <a:r>
              <a:rPr lang="en-US" sz="1800" spc="-5" dirty="0">
                <a:latin typeface="Helvetica" panose="020B0604020202020204" pitchFamily="34" charset="0"/>
                <a:cs typeface="Helvetica" panose="020B0604020202020204" pitchFamily="34" charset="0"/>
              </a:rPr>
              <a:t>What to do to ensure gender and ethnic fairness in </a:t>
            </a:r>
            <a:r>
              <a:rPr lang="en-US" sz="1800" dirty="0">
                <a:latin typeface="Helvetica" panose="020B0604020202020204" pitchFamily="34" charset="0"/>
                <a:cs typeface="Helvetica" panose="020B0604020202020204" pitchFamily="34" charset="0"/>
              </a:rPr>
              <a:t>ML</a:t>
            </a:r>
            <a:r>
              <a:rPr lang="en-US" sz="1800" spc="-110" dirty="0">
                <a:latin typeface="Helvetica" panose="020B0604020202020204" pitchFamily="34" charset="0"/>
                <a:cs typeface="Helvetica" panose="020B0604020202020204" pitchFamily="34" charset="0"/>
              </a:rPr>
              <a:t> </a:t>
            </a:r>
            <a:r>
              <a:rPr lang="en-US" sz="1800" dirty="0">
                <a:latin typeface="Helvetica" panose="020B0604020202020204" pitchFamily="34" charset="0"/>
                <a:cs typeface="Helvetica" panose="020B0604020202020204" pitchFamily="34" charset="0"/>
              </a:rPr>
              <a:t>models?</a:t>
            </a:r>
          </a:p>
          <a:p>
            <a:endParaRPr lang="en-IN" sz="1600" dirty="0">
              <a:latin typeface="Helvetica" panose="020B0604020202020204" pitchFamily="34" charset="0"/>
              <a:cs typeface="Helvetica" panose="020B0604020202020204" pitchFamily="34" charset="0"/>
            </a:endParaRPr>
          </a:p>
        </p:txBody>
      </p:sp>
      <p:sp>
        <p:nvSpPr>
          <p:cNvPr id="4" name="Text Placeholder 3"/>
          <p:cNvSpPr>
            <a:spLocks noGrp="1"/>
          </p:cNvSpPr>
          <p:nvPr>
            <p:ph type="body" sz="quarter" idx="14"/>
          </p:nvPr>
        </p:nvSpPr>
        <p:spPr/>
        <p:txBody>
          <a:bodyPr>
            <a:normAutofit lnSpcReduction="10000"/>
          </a:bodyPr>
          <a:lstStyle/>
          <a:p>
            <a:endParaRPr lang="en-IN"/>
          </a:p>
        </p:txBody>
      </p:sp>
      <p:sp>
        <p:nvSpPr>
          <p:cNvPr id="5" name="object 4"/>
          <p:cNvSpPr/>
          <p:nvPr/>
        </p:nvSpPr>
        <p:spPr>
          <a:xfrm>
            <a:off x="4114800" y="1200150"/>
            <a:ext cx="3416393" cy="341639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88032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Global</a:t>
            </a:r>
            <a:r>
              <a:rPr sz="2800" spc="-90" dirty="0"/>
              <a:t> </a:t>
            </a:r>
            <a:r>
              <a:rPr sz="2800" spc="-5" dirty="0"/>
              <a:t>Interpretability</a:t>
            </a:r>
            <a:endParaRPr sz="2800"/>
          </a:p>
        </p:txBody>
      </p:sp>
      <p:sp>
        <p:nvSpPr>
          <p:cNvPr id="12" name="Text Placeholder 11"/>
          <p:cNvSpPr>
            <a:spLocks noGrp="1"/>
          </p:cNvSpPr>
          <p:nvPr>
            <p:ph type="body" sz="quarter" idx="13"/>
          </p:nvPr>
        </p:nvSpPr>
        <p:spPr/>
        <p:txBody>
          <a:bodyPr/>
          <a:lstStyle/>
          <a:p>
            <a:endParaRPr lang="en-IN"/>
          </a:p>
        </p:txBody>
      </p:sp>
      <p:sp>
        <p:nvSpPr>
          <p:cNvPr id="13" name="Text Placeholder 12"/>
          <p:cNvSpPr>
            <a:spLocks noGrp="1"/>
          </p:cNvSpPr>
          <p:nvPr>
            <p:ph type="body" sz="quarter" idx="14"/>
          </p:nvPr>
        </p:nvSpPr>
        <p:spPr/>
        <p:txBody>
          <a:bodyPr>
            <a:normAutofit lnSpcReduction="10000"/>
          </a:bodyPr>
          <a:lstStyle/>
          <a:p>
            <a:endParaRPr lang="en-IN"/>
          </a:p>
        </p:txBody>
      </p:sp>
      <p:sp>
        <p:nvSpPr>
          <p:cNvPr id="3" name="object 3"/>
          <p:cNvSpPr/>
          <p:nvPr/>
        </p:nvSpPr>
        <p:spPr>
          <a:xfrm>
            <a:off x="609600" y="1581150"/>
            <a:ext cx="3429000" cy="2209800"/>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4876800" y="1352550"/>
            <a:ext cx="2971800" cy="3467728"/>
            <a:chOff x="5887738" y="1466222"/>
            <a:chExt cx="1809114" cy="2828290"/>
          </a:xfrm>
        </p:grpSpPr>
        <p:sp>
          <p:nvSpPr>
            <p:cNvPr id="5" name="object 5"/>
            <p:cNvSpPr/>
            <p:nvPr/>
          </p:nvSpPr>
          <p:spPr>
            <a:xfrm>
              <a:off x="6783261" y="2387520"/>
              <a:ext cx="8890" cy="701040"/>
            </a:xfrm>
            <a:custGeom>
              <a:avLst/>
              <a:gdLst/>
              <a:ahLst/>
              <a:cxnLst/>
              <a:rect l="l" t="t" r="r" b="b"/>
              <a:pathLst>
                <a:path w="8890" h="701039">
                  <a:moveTo>
                    <a:pt x="0" y="0"/>
                  </a:moveTo>
                  <a:lnTo>
                    <a:pt x="8324" y="700648"/>
                  </a:lnTo>
                </a:path>
              </a:pathLst>
            </a:custGeom>
            <a:ln w="9524">
              <a:solidFill>
                <a:srgbClr val="595959"/>
              </a:solidFill>
            </a:ln>
          </p:spPr>
          <p:txBody>
            <a:bodyPr wrap="square" lIns="0" tIns="0" rIns="0" bIns="0" rtlCol="0"/>
            <a:lstStyle/>
            <a:p>
              <a:endParaRPr/>
            </a:p>
          </p:txBody>
        </p:sp>
        <p:sp>
          <p:nvSpPr>
            <p:cNvPr id="6" name="object 6"/>
            <p:cNvSpPr/>
            <p:nvPr/>
          </p:nvSpPr>
          <p:spPr>
            <a:xfrm>
              <a:off x="6775861" y="3087993"/>
              <a:ext cx="31750" cy="43815"/>
            </a:xfrm>
            <a:custGeom>
              <a:avLst/>
              <a:gdLst/>
              <a:ahLst/>
              <a:cxnLst/>
              <a:rect l="l" t="t" r="r" b="b"/>
              <a:pathLst>
                <a:path w="31750" h="43814">
                  <a:moveTo>
                    <a:pt x="16224" y="43399"/>
                  </a:moveTo>
                  <a:lnTo>
                    <a:pt x="0" y="374"/>
                  </a:lnTo>
                  <a:lnTo>
                    <a:pt x="31449" y="0"/>
                  </a:lnTo>
                  <a:lnTo>
                    <a:pt x="16224" y="43399"/>
                  </a:lnTo>
                  <a:close/>
                </a:path>
              </a:pathLst>
            </a:custGeom>
            <a:solidFill>
              <a:srgbClr val="595959"/>
            </a:solidFill>
          </p:spPr>
          <p:txBody>
            <a:bodyPr wrap="square" lIns="0" tIns="0" rIns="0" bIns="0" rtlCol="0"/>
            <a:lstStyle/>
            <a:p>
              <a:endParaRPr/>
            </a:p>
          </p:txBody>
        </p:sp>
        <p:sp>
          <p:nvSpPr>
            <p:cNvPr id="7" name="object 7"/>
            <p:cNvSpPr/>
            <p:nvPr/>
          </p:nvSpPr>
          <p:spPr>
            <a:xfrm>
              <a:off x="6775861" y="3087993"/>
              <a:ext cx="31750" cy="43815"/>
            </a:xfrm>
            <a:custGeom>
              <a:avLst/>
              <a:gdLst/>
              <a:ahLst/>
              <a:cxnLst/>
              <a:rect l="l" t="t" r="r" b="b"/>
              <a:pathLst>
                <a:path w="31750" h="43814">
                  <a:moveTo>
                    <a:pt x="0" y="374"/>
                  </a:moveTo>
                  <a:lnTo>
                    <a:pt x="16224" y="43399"/>
                  </a:lnTo>
                  <a:lnTo>
                    <a:pt x="31449" y="0"/>
                  </a:lnTo>
                  <a:lnTo>
                    <a:pt x="0" y="374"/>
                  </a:lnTo>
                  <a:close/>
                </a:path>
              </a:pathLst>
            </a:custGeom>
            <a:ln w="9524">
              <a:solidFill>
                <a:srgbClr val="595959"/>
              </a:solidFill>
            </a:ln>
          </p:spPr>
          <p:txBody>
            <a:bodyPr wrap="square" lIns="0" tIns="0" rIns="0" bIns="0" rtlCol="0"/>
            <a:lstStyle/>
            <a:p>
              <a:endParaRPr/>
            </a:p>
          </p:txBody>
        </p:sp>
        <p:sp>
          <p:nvSpPr>
            <p:cNvPr id="8" name="object 8"/>
            <p:cNvSpPr/>
            <p:nvPr/>
          </p:nvSpPr>
          <p:spPr>
            <a:xfrm>
              <a:off x="6147512" y="1466222"/>
              <a:ext cx="1271522" cy="92129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887738" y="3145318"/>
              <a:ext cx="1809021" cy="114882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391987" y="2446470"/>
              <a:ext cx="804545" cy="487680"/>
            </a:xfrm>
            <a:custGeom>
              <a:avLst/>
              <a:gdLst/>
              <a:ahLst/>
              <a:cxnLst/>
              <a:rect l="l" t="t" r="r" b="b"/>
              <a:pathLst>
                <a:path w="804545" h="487680">
                  <a:moveTo>
                    <a:pt x="804298" y="487499"/>
                  </a:moveTo>
                  <a:lnTo>
                    <a:pt x="0" y="486899"/>
                  </a:lnTo>
                  <a:lnTo>
                    <a:pt x="0" y="0"/>
                  </a:lnTo>
                  <a:lnTo>
                    <a:pt x="804298" y="599"/>
                  </a:lnTo>
                  <a:lnTo>
                    <a:pt x="804298" y="487499"/>
                  </a:lnTo>
                  <a:close/>
                </a:path>
              </a:pathLst>
            </a:custGeom>
            <a:solidFill>
              <a:srgbClr val="939393">
                <a:alpha val="77648"/>
              </a:srgbClr>
            </a:solidFill>
          </p:spPr>
          <p:txBody>
            <a:bodyPr wrap="square" lIns="0" tIns="0" rIns="0" bIns="0" rtlCol="0"/>
            <a:lstStyle/>
            <a:p>
              <a:endParaRPr/>
            </a:p>
          </p:txBody>
        </p:sp>
      </p:grpSp>
      <p:sp>
        <p:nvSpPr>
          <p:cNvPr id="11" name="object 11"/>
          <p:cNvSpPr txBox="1"/>
          <p:nvPr/>
        </p:nvSpPr>
        <p:spPr>
          <a:xfrm>
            <a:off x="5867400" y="2599883"/>
            <a:ext cx="914400" cy="505267"/>
          </a:xfrm>
          <a:prstGeom prst="rect">
            <a:avLst/>
          </a:prstGeom>
        </p:spPr>
        <p:txBody>
          <a:bodyPr vert="horz" wrap="square" lIns="0" tIns="10795" rIns="0" bIns="0" rtlCol="0">
            <a:spAutoFit/>
          </a:bodyPr>
          <a:lstStyle/>
          <a:p>
            <a:pPr marL="12700" marR="5080" indent="-635" algn="ctr">
              <a:lnSpc>
                <a:spcPct val="101600"/>
              </a:lnSpc>
              <a:spcBef>
                <a:spcPts val="85"/>
              </a:spcBef>
            </a:pPr>
            <a:r>
              <a:rPr sz="1050" b="1" spc="-5" dirty="0">
                <a:latin typeface="Arial"/>
                <a:cs typeface="Arial"/>
              </a:rPr>
              <a:t>globally  interpretable  p</a:t>
            </a:r>
            <a:r>
              <a:rPr lang="en-IN" sz="1050" b="1" spc="-5" dirty="0">
                <a:latin typeface="Arial"/>
                <a:cs typeface="Arial"/>
              </a:rPr>
              <a:t>r</a:t>
            </a:r>
            <a:r>
              <a:rPr sz="1050" b="1" spc="-5" dirty="0">
                <a:latin typeface="Arial"/>
                <a:cs typeface="Arial"/>
              </a:rPr>
              <a:t>oxy</a:t>
            </a:r>
            <a:endParaRPr sz="1050" b="1" dirty="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Local</a:t>
            </a:r>
            <a:r>
              <a:rPr sz="2800" spc="-85" dirty="0"/>
              <a:t> </a:t>
            </a:r>
            <a:r>
              <a:rPr sz="2800" spc="-5" dirty="0"/>
              <a:t>Interpretability</a:t>
            </a:r>
            <a:endParaRPr sz="2800"/>
          </a:p>
        </p:txBody>
      </p:sp>
      <p:sp>
        <p:nvSpPr>
          <p:cNvPr id="30" name="Text Placeholder 29"/>
          <p:cNvSpPr>
            <a:spLocks noGrp="1"/>
          </p:cNvSpPr>
          <p:nvPr>
            <p:ph type="body" sz="quarter" idx="13"/>
          </p:nvPr>
        </p:nvSpPr>
        <p:spPr/>
        <p:txBody>
          <a:bodyPr/>
          <a:lstStyle/>
          <a:p>
            <a:endParaRPr lang="en-IN"/>
          </a:p>
        </p:txBody>
      </p:sp>
      <p:sp>
        <p:nvSpPr>
          <p:cNvPr id="31" name="Text Placeholder 30"/>
          <p:cNvSpPr>
            <a:spLocks noGrp="1"/>
          </p:cNvSpPr>
          <p:nvPr>
            <p:ph type="body" sz="quarter" idx="14"/>
          </p:nvPr>
        </p:nvSpPr>
        <p:spPr/>
        <p:txBody>
          <a:bodyPr>
            <a:normAutofit lnSpcReduction="10000"/>
          </a:bodyPr>
          <a:lstStyle/>
          <a:p>
            <a:endParaRPr lang="en-IN"/>
          </a:p>
        </p:txBody>
      </p:sp>
      <p:grpSp>
        <p:nvGrpSpPr>
          <p:cNvPr id="3" name="object 3"/>
          <p:cNvGrpSpPr/>
          <p:nvPr/>
        </p:nvGrpSpPr>
        <p:grpSpPr>
          <a:xfrm>
            <a:off x="1468396" y="1400397"/>
            <a:ext cx="6078220" cy="1091565"/>
            <a:chOff x="1468396" y="1400397"/>
            <a:chExt cx="6078220" cy="1091565"/>
          </a:xfrm>
        </p:grpSpPr>
        <p:sp>
          <p:nvSpPr>
            <p:cNvPr id="4" name="object 4"/>
            <p:cNvSpPr/>
            <p:nvPr/>
          </p:nvSpPr>
          <p:spPr>
            <a:xfrm>
              <a:off x="1468396" y="1400397"/>
              <a:ext cx="1091297" cy="109124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559694" y="1946021"/>
              <a:ext cx="3879215" cy="0"/>
            </a:xfrm>
            <a:custGeom>
              <a:avLst/>
              <a:gdLst/>
              <a:ahLst/>
              <a:cxnLst/>
              <a:rect l="l" t="t" r="r" b="b"/>
              <a:pathLst>
                <a:path w="3879215">
                  <a:moveTo>
                    <a:pt x="0" y="0"/>
                  </a:moveTo>
                  <a:lnTo>
                    <a:pt x="3878842" y="0"/>
                  </a:lnTo>
                </a:path>
              </a:pathLst>
            </a:custGeom>
            <a:ln w="9524">
              <a:solidFill>
                <a:srgbClr val="595959"/>
              </a:solidFill>
            </a:ln>
          </p:spPr>
          <p:txBody>
            <a:bodyPr wrap="square" lIns="0" tIns="0" rIns="0" bIns="0" rtlCol="0"/>
            <a:lstStyle/>
            <a:p>
              <a:endParaRPr/>
            </a:p>
          </p:txBody>
        </p:sp>
        <p:sp>
          <p:nvSpPr>
            <p:cNvPr id="6" name="object 6"/>
            <p:cNvSpPr/>
            <p:nvPr/>
          </p:nvSpPr>
          <p:spPr>
            <a:xfrm>
              <a:off x="6495537" y="1400397"/>
              <a:ext cx="1051072" cy="109124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438537" y="1930288"/>
              <a:ext cx="43815" cy="31750"/>
            </a:xfrm>
            <a:custGeom>
              <a:avLst/>
              <a:gdLst/>
              <a:ahLst/>
              <a:cxnLst/>
              <a:rect l="l" t="t" r="r" b="b"/>
              <a:pathLst>
                <a:path w="43814" h="31750">
                  <a:moveTo>
                    <a:pt x="0" y="31464"/>
                  </a:moveTo>
                  <a:lnTo>
                    <a:pt x="0" y="0"/>
                  </a:lnTo>
                  <a:lnTo>
                    <a:pt x="43224" y="15732"/>
                  </a:lnTo>
                  <a:lnTo>
                    <a:pt x="0" y="31464"/>
                  </a:lnTo>
                  <a:close/>
                </a:path>
              </a:pathLst>
            </a:custGeom>
            <a:solidFill>
              <a:srgbClr val="595959"/>
            </a:solidFill>
          </p:spPr>
          <p:txBody>
            <a:bodyPr wrap="square" lIns="0" tIns="0" rIns="0" bIns="0" rtlCol="0"/>
            <a:lstStyle/>
            <a:p>
              <a:endParaRPr/>
            </a:p>
          </p:txBody>
        </p:sp>
        <p:sp>
          <p:nvSpPr>
            <p:cNvPr id="8" name="object 8"/>
            <p:cNvSpPr/>
            <p:nvPr/>
          </p:nvSpPr>
          <p:spPr>
            <a:xfrm>
              <a:off x="6438537" y="193028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595959"/>
              </a:solidFill>
            </a:ln>
          </p:spPr>
          <p:txBody>
            <a:bodyPr wrap="square" lIns="0" tIns="0" rIns="0" bIns="0" rtlCol="0"/>
            <a:lstStyle/>
            <a:p>
              <a:endParaRPr/>
            </a:p>
          </p:txBody>
        </p:sp>
      </p:grpSp>
      <p:grpSp>
        <p:nvGrpSpPr>
          <p:cNvPr id="9" name="object 9"/>
          <p:cNvGrpSpPr/>
          <p:nvPr/>
        </p:nvGrpSpPr>
        <p:grpSpPr>
          <a:xfrm>
            <a:off x="1488509" y="3133393"/>
            <a:ext cx="6078220" cy="1091565"/>
            <a:chOff x="1488509" y="3133393"/>
            <a:chExt cx="6078220" cy="1091565"/>
          </a:xfrm>
        </p:grpSpPr>
        <p:sp>
          <p:nvSpPr>
            <p:cNvPr id="10" name="object 10"/>
            <p:cNvSpPr/>
            <p:nvPr/>
          </p:nvSpPr>
          <p:spPr>
            <a:xfrm>
              <a:off x="1488509" y="3133393"/>
              <a:ext cx="1051060" cy="1091247"/>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539569" y="3679017"/>
              <a:ext cx="3878579" cy="0"/>
            </a:xfrm>
            <a:custGeom>
              <a:avLst/>
              <a:gdLst/>
              <a:ahLst/>
              <a:cxnLst/>
              <a:rect l="l" t="t" r="r" b="b"/>
              <a:pathLst>
                <a:path w="3878579">
                  <a:moveTo>
                    <a:pt x="0" y="0"/>
                  </a:moveTo>
                  <a:lnTo>
                    <a:pt x="3878542" y="0"/>
                  </a:lnTo>
                </a:path>
              </a:pathLst>
            </a:custGeom>
            <a:ln w="9524">
              <a:solidFill>
                <a:srgbClr val="595959"/>
              </a:solidFill>
            </a:ln>
          </p:spPr>
          <p:txBody>
            <a:bodyPr wrap="square" lIns="0" tIns="0" rIns="0" bIns="0" rtlCol="0"/>
            <a:lstStyle/>
            <a:p>
              <a:endParaRPr/>
            </a:p>
          </p:txBody>
        </p:sp>
        <p:sp>
          <p:nvSpPr>
            <p:cNvPr id="12" name="object 12"/>
            <p:cNvSpPr/>
            <p:nvPr/>
          </p:nvSpPr>
          <p:spPr>
            <a:xfrm>
              <a:off x="6475412" y="3133393"/>
              <a:ext cx="1091297" cy="1091247"/>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6418112" y="3663292"/>
              <a:ext cx="43815" cy="31750"/>
            </a:xfrm>
            <a:custGeom>
              <a:avLst/>
              <a:gdLst/>
              <a:ahLst/>
              <a:cxnLst/>
              <a:rect l="l" t="t" r="r" b="b"/>
              <a:pathLst>
                <a:path w="43814" h="31750">
                  <a:moveTo>
                    <a:pt x="0" y="31449"/>
                  </a:moveTo>
                  <a:lnTo>
                    <a:pt x="0" y="0"/>
                  </a:lnTo>
                  <a:lnTo>
                    <a:pt x="43224" y="15724"/>
                  </a:lnTo>
                  <a:lnTo>
                    <a:pt x="0" y="31449"/>
                  </a:lnTo>
                  <a:close/>
                </a:path>
              </a:pathLst>
            </a:custGeom>
            <a:solidFill>
              <a:srgbClr val="595959"/>
            </a:solidFill>
          </p:spPr>
          <p:txBody>
            <a:bodyPr wrap="square" lIns="0" tIns="0" rIns="0" bIns="0" rtlCol="0"/>
            <a:lstStyle/>
            <a:p>
              <a:endParaRPr/>
            </a:p>
          </p:txBody>
        </p:sp>
        <p:sp>
          <p:nvSpPr>
            <p:cNvPr id="14" name="object 14"/>
            <p:cNvSpPr/>
            <p:nvPr/>
          </p:nvSpPr>
          <p:spPr>
            <a:xfrm>
              <a:off x="6418112" y="3663292"/>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595959"/>
              </a:solidFill>
            </a:ln>
          </p:spPr>
          <p:txBody>
            <a:bodyPr wrap="square" lIns="0" tIns="0" rIns="0" bIns="0" rtlCol="0"/>
            <a:lstStyle/>
            <a:p>
              <a:endParaRPr/>
            </a:p>
          </p:txBody>
        </p:sp>
      </p:grpSp>
      <p:sp>
        <p:nvSpPr>
          <p:cNvPr id="15" name="object 15"/>
          <p:cNvSpPr txBox="1"/>
          <p:nvPr/>
        </p:nvSpPr>
        <p:spPr>
          <a:xfrm>
            <a:off x="3683887" y="1656784"/>
            <a:ext cx="159639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model</a:t>
            </a:r>
            <a:r>
              <a:rPr sz="1400" spc="-75" dirty="0">
                <a:latin typeface="Arial"/>
                <a:cs typeface="Arial"/>
              </a:rPr>
              <a:t> </a:t>
            </a:r>
            <a:r>
              <a:rPr sz="1400" spc="-5" dirty="0">
                <a:latin typeface="Arial"/>
                <a:cs typeface="Arial"/>
              </a:rPr>
              <a:t>interpretation</a:t>
            </a:r>
            <a:endParaRPr sz="1400">
              <a:latin typeface="Arial"/>
              <a:cs typeface="Arial"/>
            </a:endParaRPr>
          </a:p>
        </p:txBody>
      </p:sp>
      <p:sp>
        <p:nvSpPr>
          <p:cNvPr id="16" name="object 16"/>
          <p:cNvSpPr txBox="1"/>
          <p:nvPr/>
        </p:nvSpPr>
        <p:spPr>
          <a:xfrm>
            <a:off x="3691917" y="3398208"/>
            <a:ext cx="159639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model</a:t>
            </a:r>
            <a:r>
              <a:rPr sz="1400" spc="-75" dirty="0">
                <a:latin typeface="Arial"/>
                <a:cs typeface="Arial"/>
              </a:rPr>
              <a:t> </a:t>
            </a:r>
            <a:r>
              <a:rPr sz="1400" spc="-5" dirty="0">
                <a:latin typeface="Arial"/>
                <a:cs typeface="Arial"/>
              </a:rPr>
              <a:t>interpretation</a:t>
            </a:r>
            <a:endParaRPr sz="1400">
              <a:latin typeface="Arial"/>
              <a:cs typeface="Arial"/>
            </a:endParaRPr>
          </a:p>
        </p:txBody>
      </p:sp>
      <p:sp>
        <p:nvSpPr>
          <p:cNvPr id="17" name="object 17"/>
          <p:cNvSpPr txBox="1"/>
          <p:nvPr/>
        </p:nvSpPr>
        <p:spPr>
          <a:xfrm>
            <a:off x="3661142" y="2459570"/>
            <a:ext cx="1956435" cy="401320"/>
          </a:xfrm>
          <a:prstGeom prst="rect">
            <a:avLst/>
          </a:prstGeom>
          <a:ln w="9524">
            <a:solidFill>
              <a:srgbClr val="595959"/>
            </a:solidFill>
          </a:ln>
        </p:spPr>
        <p:txBody>
          <a:bodyPr vert="horz" wrap="square" lIns="0" tIns="88265" rIns="0" bIns="0" rtlCol="0">
            <a:spAutoFit/>
          </a:bodyPr>
          <a:lstStyle/>
          <a:p>
            <a:pPr marL="281305">
              <a:lnSpc>
                <a:spcPct val="100000"/>
              </a:lnSpc>
              <a:spcBef>
                <a:spcPts val="695"/>
              </a:spcBef>
            </a:pPr>
            <a:r>
              <a:rPr sz="1400" spc="-5" dirty="0">
                <a:latin typeface="Arial"/>
                <a:cs typeface="Arial"/>
              </a:rPr>
              <a:t>black-box </a:t>
            </a:r>
            <a:r>
              <a:rPr sz="1400" dirty="0">
                <a:latin typeface="Arial"/>
                <a:cs typeface="Arial"/>
              </a:rPr>
              <a:t>model</a:t>
            </a:r>
            <a:r>
              <a:rPr sz="1400" spc="-30" dirty="0">
                <a:latin typeface="Arial"/>
                <a:cs typeface="Arial"/>
              </a:rPr>
              <a:t> </a:t>
            </a:r>
            <a:r>
              <a:rPr sz="1400" dirty="0">
                <a:latin typeface="Arial"/>
                <a:cs typeface="Arial"/>
              </a:rPr>
              <a:t>f</a:t>
            </a:r>
            <a:endParaRPr sz="1400">
              <a:latin typeface="Arial"/>
              <a:cs typeface="Arial"/>
            </a:endParaRPr>
          </a:p>
        </p:txBody>
      </p:sp>
      <p:grpSp>
        <p:nvGrpSpPr>
          <p:cNvPr id="18" name="object 18"/>
          <p:cNvGrpSpPr/>
          <p:nvPr/>
        </p:nvGrpSpPr>
        <p:grpSpPr>
          <a:xfrm>
            <a:off x="4611228" y="1976431"/>
            <a:ext cx="41275" cy="488315"/>
            <a:chOff x="4611228" y="1976431"/>
            <a:chExt cx="41275" cy="488315"/>
          </a:xfrm>
        </p:grpSpPr>
        <p:sp>
          <p:nvSpPr>
            <p:cNvPr id="19" name="object 19"/>
            <p:cNvSpPr/>
            <p:nvPr/>
          </p:nvSpPr>
          <p:spPr>
            <a:xfrm>
              <a:off x="4631715" y="2024413"/>
              <a:ext cx="7620" cy="435609"/>
            </a:xfrm>
            <a:custGeom>
              <a:avLst/>
              <a:gdLst/>
              <a:ahLst/>
              <a:cxnLst/>
              <a:rect l="l" t="t" r="r" b="b"/>
              <a:pathLst>
                <a:path w="7620" h="435610">
                  <a:moveTo>
                    <a:pt x="7424" y="435156"/>
                  </a:moveTo>
                  <a:lnTo>
                    <a:pt x="0" y="0"/>
                  </a:lnTo>
                </a:path>
              </a:pathLst>
            </a:custGeom>
            <a:ln w="9524">
              <a:solidFill>
                <a:srgbClr val="595959"/>
              </a:solidFill>
            </a:ln>
          </p:spPr>
          <p:txBody>
            <a:bodyPr wrap="square" lIns="0" tIns="0" rIns="0" bIns="0" rtlCol="0"/>
            <a:lstStyle/>
            <a:p>
              <a:endParaRPr/>
            </a:p>
          </p:txBody>
        </p:sp>
        <p:sp>
          <p:nvSpPr>
            <p:cNvPr id="20" name="object 20"/>
            <p:cNvSpPr/>
            <p:nvPr/>
          </p:nvSpPr>
          <p:spPr>
            <a:xfrm>
              <a:off x="4615990" y="1981193"/>
              <a:ext cx="31750" cy="43815"/>
            </a:xfrm>
            <a:custGeom>
              <a:avLst/>
              <a:gdLst/>
              <a:ahLst/>
              <a:cxnLst/>
              <a:rect l="l" t="t" r="r" b="b"/>
              <a:pathLst>
                <a:path w="31750" h="43814">
                  <a:moveTo>
                    <a:pt x="0" y="43487"/>
                  </a:moveTo>
                  <a:lnTo>
                    <a:pt x="14974" y="0"/>
                  </a:lnTo>
                  <a:lnTo>
                    <a:pt x="31449" y="42949"/>
                  </a:lnTo>
                  <a:lnTo>
                    <a:pt x="0" y="43487"/>
                  </a:lnTo>
                  <a:close/>
                </a:path>
              </a:pathLst>
            </a:custGeom>
            <a:solidFill>
              <a:srgbClr val="595959"/>
            </a:solidFill>
          </p:spPr>
          <p:txBody>
            <a:bodyPr wrap="square" lIns="0" tIns="0" rIns="0" bIns="0" rtlCol="0"/>
            <a:lstStyle/>
            <a:p>
              <a:endParaRPr/>
            </a:p>
          </p:txBody>
        </p:sp>
        <p:sp>
          <p:nvSpPr>
            <p:cNvPr id="21" name="object 21"/>
            <p:cNvSpPr/>
            <p:nvPr/>
          </p:nvSpPr>
          <p:spPr>
            <a:xfrm>
              <a:off x="4615990" y="1981193"/>
              <a:ext cx="31750" cy="43815"/>
            </a:xfrm>
            <a:custGeom>
              <a:avLst/>
              <a:gdLst/>
              <a:ahLst/>
              <a:cxnLst/>
              <a:rect l="l" t="t" r="r" b="b"/>
              <a:pathLst>
                <a:path w="31750" h="43814">
                  <a:moveTo>
                    <a:pt x="31449" y="42949"/>
                  </a:moveTo>
                  <a:lnTo>
                    <a:pt x="14974" y="0"/>
                  </a:lnTo>
                  <a:lnTo>
                    <a:pt x="0" y="43487"/>
                  </a:lnTo>
                  <a:lnTo>
                    <a:pt x="31449" y="42949"/>
                  </a:lnTo>
                  <a:close/>
                </a:path>
              </a:pathLst>
            </a:custGeom>
            <a:ln w="9524">
              <a:solidFill>
                <a:srgbClr val="595959"/>
              </a:solidFill>
            </a:ln>
          </p:spPr>
          <p:txBody>
            <a:bodyPr wrap="square" lIns="0" tIns="0" rIns="0" bIns="0" rtlCol="0"/>
            <a:lstStyle/>
            <a:p>
              <a:endParaRPr/>
            </a:p>
          </p:txBody>
        </p:sp>
      </p:grpSp>
      <p:grpSp>
        <p:nvGrpSpPr>
          <p:cNvPr id="22" name="object 22"/>
          <p:cNvGrpSpPr/>
          <p:nvPr/>
        </p:nvGrpSpPr>
        <p:grpSpPr>
          <a:xfrm>
            <a:off x="4618378" y="2855906"/>
            <a:ext cx="41275" cy="467359"/>
            <a:chOff x="4618378" y="2855906"/>
            <a:chExt cx="41275" cy="467359"/>
          </a:xfrm>
        </p:grpSpPr>
        <p:sp>
          <p:nvSpPr>
            <p:cNvPr id="23" name="object 23"/>
            <p:cNvSpPr/>
            <p:nvPr/>
          </p:nvSpPr>
          <p:spPr>
            <a:xfrm>
              <a:off x="4638865" y="2860669"/>
              <a:ext cx="635" cy="414655"/>
            </a:xfrm>
            <a:custGeom>
              <a:avLst/>
              <a:gdLst/>
              <a:ahLst/>
              <a:cxnLst/>
              <a:rect l="l" t="t" r="r" b="b"/>
              <a:pathLst>
                <a:path w="635" h="414654">
                  <a:moveTo>
                    <a:pt x="274" y="0"/>
                  </a:moveTo>
                  <a:lnTo>
                    <a:pt x="0" y="414449"/>
                  </a:lnTo>
                </a:path>
              </a:pathLst>
            </a:custGeom>
            <a:ln w="9524">
              <a:solidFill>
                <a:srgbClr val="595959"/>
              </a:solidFill>
            </a:ln>
          </p:spPr>
          <p:txBody>
            <a:bodyPr wrap="square" lIns="0" tIns="0" rIns="0" bIns="0" rtlCol="0"/>
            <a:lstStyle/>
            <a:p>
              <a:endParaRPr/>
            </a:p>
          </p:txBody>
        </p:sp>
        <p:sp>
          <p:nvSpPr>
            <p:cNvPr id="24" name="object 24"/>
            <p:cNvSpPr/>
            <p:nvPr/>
          </p:nvSpPr>
          <p:spPr>
            <a:xfrm>
              <a:off x="4623140" y="3275118"/>
              <a:ext cx="31750" cy="43815"/>
            </a:xfrm>
            <a:custGeom>
              <a:avLst/>
              <a:gdLst/>
              <a:ahLst/>
              <a:cxnLst/>
              <a:rect l="l" t="t" r="r" b="b"/>
              <a:pathLst>
                <a:path w="31750" h="43814">
                  <a:moveTo>
                    <a:pt x="15699" y="43224"/>
                  </a:moveTo>
                  <a:lnTo>
                    <a:pt x="0" y="0"/>
                  </a:lnTo>
                  <a:lnTo>
                    <a:pt x="31474" y="0"/>
                  </a:lnTo>
                  <a:lnTo>
                    <a:pt x="15699" y="43224"/>
                  </a:lnTo>
                  <a:close/>
                </a:path>
              </a:pathLst>
            </a:custGeom>
            <a:solidFill>
              <a:srgbClr val="595959"/>
            </a:solidFill>
          </p:spPr>
          <p:txBody>
            <a:bodyPr wrap="square" lIns="0" tIns="0" rIns="0" bIns="0" rtlCol="0"/>
            <a:lstStyle/>
            <a:p>
              <a:endParaRPr/>
            </a:p>
          </p:txBody>
        </p:sp>
        <p:sp>
          <p:nvSpPr>
            <p:cNvPr id="25" name="object 25"/>
            <p:cNvSpPr/>
            <p:nvPr/>
          </p:nvSpPr>
          <p:spPr>
            <a:xfrm>
              <a:off x="4623140" y="3275118"/>
              <a:ext cx="31750" cy="43815"/>
            </a:xfrm>
            <a:custGeom>
              <a:avLst/>
              <a:gdLst/>
              <a:ahLst/>
              <a:cxnLst/>
              <a:rect l="l" t="t" r="r" b="b"/>
              <a:pathLst>
                <a:path w="31750" h="43814">
                  <a:moveTo>
                    <a:pt x="0" y="0"/>
                  </a:moveTo>
                  <a:lnTo>
                    <a:pt x="15699" y="43224"/>
                  </a:lnTo>
                  <a:lnTo>
                    <a:pt x="31474" y="0"/>
                  </a:lnTo>
                  <a:lnTo>
                    <a:pt x="0" y="0"/>
                  </a:lnTo>
                  <a:close/>
                </a:path>
              </a:pathLst>
            </a:custGeom>
            <a:ln w="9524">
              <a:solidFill>
                <a:srgbClr val="595959"/>
              </a:solidFill>
            </a:ln>
          </p:spPr>
          <p:txBody>
            <a:bodyPr wrap="square" lIns="0" tIns="0" rIns="0" bIns="0" rtlCol="0"/>
            <a:lstStyle/>
            <a:p>
              <a:endParaRPr/>
            </a:p>
          </p:txBody>
        </p:sp>
      </p:grpSp>
      <p:sp>
        <p:nvSpPr>
          <p:cNvPr id="26" name="object 26"/>
          <p:cNvSpPr txBox="1"/>
          <p:nvPr/>
        </p:nvSpPr>
        <p:spPr>
          <a:xfrm>
            <a:off x="1968638" y="2434143"/>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x</a:t>
            </a:r>
            <a:endParaRPr sz="1200">
              <a:latin typeface="Arial"/>
              <a:cs typeface="Arial"/>
            </a:endParaRPr>
          </a:p>
        </p:txBody>
      </p:sp>
      <p:sp>
        <p:nvSpPr>
          <p:cNvPr id="27" name="object 27"/>
          <p:cNvSpPr txBox="1"/>
          <p:nvPr/>
        </p:nvSpPr>
        <p:spPr>
          <a:xfrm>
            <a:off x="1956570" y="4183092"/>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x</a:t>
            </a:r>
            <a:endParaRPr sz="1200">
              <a:latin typeface="Arial"/>
              <a:cs typeface="Arial"/>
            </a:endParaRPr>
          </a:p>
        </p:txBody>
      </p:sp>
      <p:sp>
        <p:nvSpPr>
          <p:cNvPr id="28" name="object 28"/>
          <p:cNvSpPr txBox="1"/>
          <p:nvPr/>
        </p:nvSpPr>
        <p:spPr>
          <a:xfrm>
            <a:off x="6821235" y="2462347"/>
            <a:ext cx="57531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exp(x,</a:t>
            </a:r>
            <a:r>
              <a:rPr sz="1200" spc="-75" dirty="0">
                <a:latin typeface="Arial"/>
                <a:cs typeface="Arial"/>
              </a:rPr>
              <a:t> </a:t>
            </a:r>
            <a:r>
              <a:rPr sz="1200" spc="-5" dirty="0">
                <a:latin typeface="Arial"/>
                <a:cs typeface="Arial"/>
              </a:rPr>
              <a:t>f)</a:t>
            </a:r>
            <a:endParaRPr sz="1200">
              <a:latin typeface="Arial"/>
              <a:cs typeface="Arial"/>
            </a:endParaRPr>
          </a:p>
        </p:txBody>
      </p:sp>
      <p:sp>
        <p:nvSpPr>
          <p:cNvPr id="29" name="object 29"/>
          <p:cNvSpPr txBox="1"/>
          <p:nvPr/>
        </p:nvSpPr>
        <p:spPr>
          <a:xfrm>
            <a:off x="6769038" y="4183092"/>
            <a:ext cx="57531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exp(x,</a:t>
            </a:r>
            <a:r>
              <a:rPr sz="1200" spc="-75" dirty="0">
                <a:latin typeface="Arial"/>
                <a:cs typeface="Arial"/>
              </a:rPr>
              <a:t> </a:t>
            </a:r>
            <a:r>
              <a:rPr sz="1200" spc="-5" dirty="0">
                <a:latin typeface="Arial"/>
                <a:cs typeface="Arial"/>
              </a:rPr>
              <a:t>f)</a:t>
            </a:r>
            <a:endParaRPr sz="12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246763"/>
            <a:ext cx="6991350" cy="320601"/>
          </a:xfrm>
          <a:prstGeom prst="rect">
            <a:avLst/>
          </a:prstGeom>
        </p:spPr>
        <p:txBody>
          <a:bodyPr vert="horz" wrap="square" lIns="0" tIns="12700" rIns="0" bIns="0" rtlCol="0">
            <a:spAutoFit/>
          </a:bodyPr>
          <a:lstStyle/>
          <a:p>
            <a:pPr marL="12700">
              <a:lnSpc>
                <a:spcPct val="100000"/>
              </a:lnSpc>
              <a:spcBef>
                <a:spcPts val="100"/>
              </a:spcBef>
            </a:pPr>
            <a:r>
              <a:rPr lang="en-IN" sz="2000" dirty="0"/>
              <a:t>Local Interpretable Model-Agnostic Explanations (LIME)</a:t>
            </a:r>
            <a:endParaRPr sz="2000" dirty="0"/>
          </a:p>
        </p:txBody>
      </p:sp>
      <p:sp>
        <p:nvSpPr>
          <p:cNvPr id="4" name="Text Placeholder 3"/>
          <p:cNvSpPr>
            <a:spLocks noGrp="1"/>
          </p:cNvSpPr>
          <p:nvPr>
            <p:ph type="body" sz="quarter" idx="13"/>
          </p:nvPr>
        </p:nvSpPr>
        <p:spPr>
          <a:xfrm>
            <a:off x="762000" y="3181350"/>
            <a:ext cx="7620000" cy="2046685"/>
          </a:xfrm>
        </p:spPr>
        <p:txBody>
          <a:bodyPr/>
          <a:lstStyle/>
          <a:p>
            <a:r>
              <a:rPr lang="en-US" dirty="0"/>
              <a:t>LIME “explainer” that highlights the symptoms that are most important to the model or in other words rationale behind the model.</a:t>
            </a:r>
          </a:p>
          <a:p>
            <a:pPr fontAlgn="base"/>
            <a:r>
              <a:rPr lang="en-US" dirty="0"/>
              <a:t>Perturb the input by changing components that make sense to humans (e.g., attributes of a record, or words or parts of an image), even if the model is using much more complicated components, and see how the prediction changes</a:t>
            </a:r>
          </a:p>
          <a:p>
            <a:pPr fontAlgn="base"/>
            <a:r>
              <a:rPr lang="en-US" dirty="0"/>
              <a:t>Generate an explanation by approximating the underlying model by an interpretable one (such as a linear model with only a few non-zero coefficients), learned on perturbations of the original instance </a:t>
            </a:r>
          </a:p>
          <a:p>
            <a:endParaRPr lang="en-US" dirty="0"/>
          </a:p>
          <a:p>
            <a:endParaRPr lang="en-IN" dirty="0"/>
          </a:p>
        </p:txBody>
      </p:sp>
      <p:sp>
        <p:nvSpPr>
          <p:cNvPr id="5" name="Text Placeholder 4"/>
          <p:cNvSpPr>
            <a:spLocks noGrp="1"/>
          </p:cNvSpPr>
          <p:nvPr>
            <p:ph type="body" sz="quarter" idx="14"/>
          </p:nvPr>
        </p:nvSpPr>
        <p:spPr/>
        <p:txBody>
          <a:bodyPr>
            <a:normAutofit lnSpcReduction="10000"/>
          </a:bodyPr>
          <a:lstStyle/>
          <a:p>
            <a:endParaRPr lang="en-IN"/>
          </a:p>
        </p:txBody>
      </p:sp>
      <p:sp>
        <p:nvSpPr>
          <p:cNvPr id="3" name="object 3"/>
          <p:cNvSpPr/>
          <p:nvPr/>
        </p:nvSpPr>
        <p:spPr>
          <a:xfrm>
            <a:off x="533400" y="1200150"/>
            <a:ext cx="6124507" cy="1883057"/>
          </a:xfrm>
          <a:prstGeom prst="rect">
            <a:avLst/>
          </a:prstGeom>
          <a:blipFill>
            <a:blip r:embed="rId2" cstate="print"/>
            <a:stretch>
              <a:fillRect/>
            </a:stretch>
          </a:blipFill>
        </p:spPr>
        <p:txBody>
          <a:bodyPr wrap="square" lIns="0" tIns="0" rIns="0" bIns="0" rtlCol="0"/>
          <a:lstStyle/>
          <a:p>
            <a:endParaRPr/>
          </a:p>
        </p:txBody>
      </p:sp>
      <p:pic>
        <p:nvPicPr>
          <p:cNvPr id="6" name="Picture 5"/>
          <p:cNvPicPr>
            <a:picLocks noChangeAspect="1"/>
          </p:cNvPicPr>
          <p:nvPr/>
        </p:nvPicPr>
        <p:blipFill>
          <a:blip r:embed="rId3"/>
          <a:stretch>
            <a:fillRect/>
          </a:stretch>
        </p:blipFill>
        <p:spPr>
          <a:xfrm>
            <a:off x="6781800" y="1276350"/>
            <a:ext cx="1663290" cy="1524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Local Interpretable Model-Agnostic Explanations (LIME)</a:t>
            </a:r>
          </a:p>
        </p:txBody>
      </p:sp>
      <p:sp>
        <p:nvSpPr>
          <p:cNvPr id="3" name="Text Placeholder 2"/>
          <p:cNvSpPr>
            <a:spLocks noGrp="1"/>
          </p:cNvSpPr>
          <p:nvPr>
            <p:ph type="body" sz="quarter" idx="13"/>
          </p:nvPr>
        </p:nvSpPr>
        <p:spPr>
          <a:xfrm>
            <a:off x="643304" y="1200151"/>
            <a:ext cx="7620000" cy="3581399"/>
          </a:xfrm>
        </p:spPr>
        <p:txBody>
          <a:bodyPr>
            <a:normAutofit/>
          </a:bodyPr>
          <a:lstStyle/>
          <a:p>
            <a:pPr fontAlgn="base"/>
            <a:r>
              <a:rPr lang="en-US" dirty="0"/>
              <a:t>The key intuition behind LIME is that it is much easier to approximate a black-box model by a simple model </a:t>
            </a:r>
            <a:r>
              <a:rPr lang="en-US" i="1" dirty="0"/>
              <a:t>locally</a:t>
            </a:r>
            <a:r>
              <a:rPr lang="en-US" dirty="0"/>
              <a:t> (in the neighborhood of the prediction we want to explain), as opposed to trying to approximate a model globally. </a:t>
            </a:r>
          </a:p>
          <a:p>
            <a:pPr fontAlgn="base"/>
            <a:r>
              <a:rPr lang="en-US" dirty="0"/>
              <a:t>the three highlighted symptoms may be a faithful approximation of the black-box model for patients who look like the one being inspected, but they probably do not represent how the model behaves for all patients.</a:t>
            </a:r>
          </a:p>
          <a:p>
            <a:pPr fontAlgn="base"/>
            <a:r>
              <a:rPr lang="en-US" dirty="0"/>
              <a:t>In the case of an image (or text), perturbation may involve hiding parts of the image (or removing some words) and then weighting the perturbed images by their similarity to the instance we want to explain. </a:t>
            </a:r>
          </a:p>
          <a:p>
            <a:pPr marL="0" indent="0" fontAlgn="base">
              <a:buNone/>
            </a:pPr>
            <a:endParaRPr lang="en-US" dirty="0"/>
          </a:p>
          <a:p>
            <a:endParaRPr lang="en-US" dirty="0"/>
          </a:p>
          <a:p>
            <a:endParaRPr lang="en-IN" dirty="0"/>
          </a:p>
        </p:txBody>
      </p:sp>
      <p:sp>
        <p:nvSpPr>
          <p:cNvPr id="4" name="Text Placeholder 3"/>
          <p:cNvSpPr>
            <a:spLocks noGrp="1"/>
          </p:cNvSpPr>
          <p:nvPr>
            <p:ph type="body" sz="quarter" idx="14"/>
          </p:nvPr>
        </p:nvSpPr>
        <p:spPr/>
        <p:txBody>
          <a:bodyPr>
            <a:normAutofit lnSpcReduction="10000"/>
          </a:bodyPr>
          <a:lstStyle/>
          <a:p>
            <a:endParaRPr lang="en-IN"/>
          </a:p>
        </p:txBody>
      </p:sp>
    </p:spTree>
    <p:extLst>
      <p:ext uri="{BB962C8B-B14F-4D97-AF65-F5344CB8AC3E}">
        <p14:creationId xmlns:p14="http://schemas.microsoft.com/office/powerpoint/2010/main" val="3332903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Shapley Additive Explanations (SHAP)</a:t>
            </a:r>
          </a:p>
        </p:txBody>
      </p:sp>
      <p:sp>
        <p:nvSpPr>
          <p:cNvPr id="3" name="Text Placeholder 2"/>
          <p:cNvSpPr>
            <a:spLocks noGrp="1"/>
          </p:cNvSpPr>
          <p:nvPr>
            <p:ph type="body" sz="quarter" idx="13"/>
          </p:nvPr>
        </p:nvSpPr>
        <p:spPr>
          <a:xfrm>
            <a:off x="643304" y="1200151"/>
            <a:ext cx="7620000" cy="3657599"/>
          </a:xfrm>
        </p:spPr>
        <p:txBody>
          <a:bodyPr>
            <a:normAutofit fontScale="92500" lnSpcReduction="20000"/>
          </a:bodyPr>
          <a:lstStyle/>
          <a:p>
            <a:r>
              <a:rPr lang="en-US" sz="1900" dirty="0"/>
              <a:t>Inspired by cooperative game theory</a:t>
            </a:r>
          </a:p>
          <a:p>
            <a:r>
              <a:rPr lang="en-US" sz="1900" dirty="0"/>
              <a:t>Shapley value for each variable (payout) finds the correct weight such that the sum of all Shapley values is the difference between the predictions and average value of the model.</a:t>
            </a:r>
          </a:p>
          <a:p>
            <a:pPr lvl="1"/>
            <a:r>
              <a:rPr lang="en-US" sz="1700" dirty="0"/>
              <a:t>Shapley values correspond to the contribution of each feature towards pushing the prediction away from the expected value of predictions.</a:t>
            </a:r>
          </a:p>
          <a:p>
            <a:endParaRPr lang="en-US" i="1" dirty="0"/>
          </a:p>
          <a:p>
            <a:r>
              <a:rPr lang="en-US" sz="1900" dirty="0"/>
              <a:t>To get the importance of feature X{</a:t>
            </a:r>
            <a:r>
              <a:rPr lang="en-US" sz="1900" dirty="0" err="1"/>
              <a:t>i</a:t>
            </a:r>
            <a:r>
              <a:rPr lang="en-US" sz="1900" dirty="0"/>
              <a:t>}:</a:t>
            </a:r>
          </a:p>
          <a:p>
            <a:r>
              <a:rPr lang="en-US" sz="1900" dirty="0"/>
              <a:t>Get all subsets of features S that do not contain X{</a:t>
            </a:r>
            <a:r>
              <a:rPr lang="en-US" sz="1900" dirty="0" err="1"/>
              <a:t>i</a:t>
            </a:r>
            <a:r>
              <a:rPr lang="en-US" sz="1900" dirty="0"/>
              <a:t>}</a:t>
            </a:r>
          </a:p>
          <a:p>
            <a:r>
              <a:rPr lang="en-US" sz="1900" dirty="0"/>
              <a:t>Compute effect on our predictions of adding X{</a:t>
            </a:r>
            <a:r>
              <a:rPr lang="en-US" sz="1900" dirty="0" err="1"/>
              <a:t>i</a:t>
            </a:r>
            <a:r>
              <a:rPr lang="en-US" sz="1900" dirty="0"/>
              <a:t>} to all those subsets</a:t>
            </a:r>
          </a:p>
          <a:p>
            <a:r>
              <a:rPr lang="en-US" sz="1900" dirty="0"/>
              <a:t>Aggregate all contributions to compute the marginal contribution of the feature</a:t>
            </a:r>
          </a:p>
          <a:p>
            <a:r>
              <a:rPr lang="en-US" sz="1900" dirty="0"/>
              <a:t>Now, for these subsets, for the removed or left out feature, SHAP just replaces it with the average value of the feature and generates the predictions.</a:t>
            </a:r>
          </a:p>
          <a:p>
            <a:endParaRPr lang="en-IN" dirty="0"/>
          </a:p>
        </p:txBody>
      </p:sp>
      <p:sp>
        <p:nvSpPr>
          <p:cNvPr id="4" name="Text Placeholder 3"/>
          <p:cNvSpPr>
            <a:spLocks noGrp="1"/>
          </p:cNvSpPr>
          <p:nvPr>
            <p:ph type="body" sz="quarter" idx="14"/>
          </p:nvPr>
        </p:nvSpPr>
        <p:spPr/>
        <p:txBody>
          <a:bodyPr>
            <a:normAutofit lnSpcReduction="10000"/>
          </a:bodyPr>
          <a:lstStyle/>
          <a:p>
            <a:endParaRPr lang="en-IN"/>
          </a:p>
        </p:txBody>
      </p:sp>
    </p:spTree>
    <p:extLst>
      <p:ext uri="{BB962C8B-B14F-4D97-AF65-F5344CB8AC3E}">
        <p14:creationId xmlns:p14="http://schemas.microsoft.com/office/powerpoint/2010/main" val="91910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5" dirty="0"/>
              <a:t>The </a:t>
            </a:r>
            <a:r>
              <a:rPr sz="2800" spc="-10" dirty="0"/>
              <a:t>Big</a:t>
            </a:r>
            <a:r>
              <a:rPr sz="2800" spc="-95" dirty="0"/>
              <a:t> </a:t>
            </a:r>
            <a:r>
              <a:rPr sz="2800" spc="-5" dirty="0"/>
              <a:t>Picture</a:t>
            </a:r>
            <a:endParaRPr sz="2800"/>
          </a:p>
        </p:txBody>
      </p:sp>
      <p:sp>
        <p:nvSpPr>
          <p:cNvPr id="46" name="Text Placeholder 45"/>
          <p:cNvSpPr>
            <a:spLocks noGrp="1"/>
          </p:cNvSpPr>
          <p:nvPr>
            <p:ph type="body" sz="quarter" idx="14"/>
          </p:nvPr>
        </p:nvSpPr>
        <p:spPr/>
        <p:txBody>
          <a:bodyPr>
            <a:normAutofit lnSpcReduction="10000"/>
          </a:bodyPr>
          <a:lstStyle/>
          <a:p>
            <a:endParaRPr lang="en-IN"/>
          </a:p>
        </p:txBody>
      </p:sp>
      <p:grpSp>
        <p:nvGrpSpPr>
          <p:cNvPr id="3" name="object 3"/>
          <p:cNvGrpSpPr/>
          <p:nvPr/>
        </p:nvGrpSpPr>
        <p:grpSpPr>
          <a:xfrm>
            <a:off x="306936" y="1147710"/>
            <a:ext cx="8530590" cy="3426460"/>
            <a:chOff x="306936" y="1147710"/>
            <a:chExt cx="8530590" cy="3426460"/>
          </a:xfrm>
        </p:grpSpPr>
        <p:sp>
          <p:nvSpPr>
            <p:cNvPr id="4" name="object 4"/>
            <p:cNvSpPr/>
            <p:nvPr/>
          </p:nvSpPr>
          <p:spPr>
            <a:xfrm>
              <a:off x="311699" y="1152472"/>
              <a:ext cx="8521065" cy="3416935"/>
            </a:xfrm>
            <a:custGeom>
              <a:avLst/>
              <a:gdLst/>
              <a:ahLst/>
              <a:cxnLst/>
              <a:rect l="l" t="t" r="r" b="b"/>
              <a:pathLst>
                <a:path w="8521065" h="3416935">
                  <a:moveTo>
                    <a:pt x="0" y="1708196"/>
                  </a:moveTo>
                  <a:lnTo>
                    <a:pt x="8520582" y="1708196"/>
                  </a:lnTo>
                </a:path>
                <a:path w="8521065" h="3416935">
                  <a:moveTo>
                    <a:pt x="4260291" y="0"/>
                  </a:moveTo>
                  <a:lnTo>
                    <a:pt x="4260291" y="3416393"/>
                  </a:lnTo>
                </a:path>
              </a:pathLst>
            </a:custGeom>
            <a:ln w="9524">
              <a:solidFill>
                <a:srgbClr val="595959"/>
              </a:solidFill>
            </a:ln>
          </p:spPr>
          <p:txBody>
            <a:bodyPr wrap="square" lIns="0" tIns="0" rIns="0" bIns="0" rtlCol="0"/>
            <a:lstStyle/>
            <a:p>
              <a:endParaRPr/>
            </a:p>
          </p:txBody>
        </p:sp>
        <p:sp>
          <p:nvSpPr>
            <p:cNvPr id="5" name="object 5"/>
            <p:cNvSpPr/>
            <p:nvPr/>
          </p:nvSpPr>
          <p:spPr>
            <a:xfrm>
              <a:off x="1515221" y="1592871"/>
              <a:ext cx="1604421" cy="101167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27870" y="3607417"/>
              <a:ext cx="0" cy="223520"/>
            </a:xfrm>
            <a:custGeom>
              <a:avLst/>
              <a:gdLst/>
              <a:ahLst/>
              <a:cxnLst/>
              <a:rect l="l" t="t" r="r" b="b"/>
              <a:pathLst>
                <a:path h="223520">
                  <a:moveTo>
                    <a:pt x="0" y="0"/>
                  </a:moveTo>
                  <a:lnTo>
                    <a:pt x="0" y="223374"/>
                  </a:lnTo>
                </a:path>
              </a:pathLst>
            </a:custGeom>
            <a:ln w="9524">
              <a:solidFill>
                <a:srgbClr val="595959"/>
              </a:solidFill>
            </a:ln>
          </p:spPr>
          <p:txBody>
            <a:bodyPr wrap="square" lIns="0" tIns="0" rIns="0" bIns="0" rtlCol="0"/>
            <a:lstStyle/>
            <a:p>
              <a:endParaRPr/>
            </a:p>
          </p:txBody>
        </p:sp>
        <p:sp>
          <p:nvSpPr>
            <p:cNvPr id="7" name="object 7"/>
            <p:cNvSpPr/>
            <p:nvPr/>
          </p:nvSpPr>
          <p:spPr>
            <a:xfrm>
              <a:off x="2212138" y="3830792"/>
              <a:ext cx="31750" cy="43815"/>
            </a:xfrm>
            <a:custGeom>
              <a:avLst/>
              <a:gdLst/>
              <a:ahLst/>
              <a:cxnLst/>
              <a:rect l="l" t="t" r="r" b="b"/>
              <a:pathLst>
                <a:path w="31750" h="43814">
                  <a:moveTo>
                    <a:pt x="15732" y="43224"/>
                  </a:moveTo>
                  <a:lnTo>
                    <a:pt x="0" y="0"/>
                  </a:lnTo>
                  <a:lnTo>
                    <a:pt x="31464" y="0"/>
                  </a:lnTo>
                  <a:lnTo>
                    <a:pt x="15732" y="43224"/>
                  </a:lnTo>
                  <a:close/>
                </a:path>
              </a:pathLst>
            </a:custGeom>
            <a:solidFill>
              <a:srgbClr val="595959"/>
            </a:solidFill>
          </p:spPr>
          <p:txBody>
            <a:bodyPr wrap="square" lIns="0" tIns="0" rIns="0" bIns="0" rtlCol="0"/>
            <a:lstStyle/>
            <a:p>
              <a:endParaRPr/>
            </a:p>
          </p:txBody>
        </p:sp>
        <p:sp>
          <p:nvSpPr>
            <p:cNvPr id="8" name="object 8"/>
            <p:cNvSpPr/>
            <p:nvPr/>
          </p:nvSpPr>
          <p:spPr>
            <a:xfrm>
              <a:off x="2212138" y="3830792"/>
              <a:ext cx="31750" cy="43815"/>
            </a:xfrm>
            <a:custGeom>
              <a:avLst/>
              <a:gdLst/>
              <a:ahLst/>
              <a:cxnLst/>
              <a:rect l="l" t="t" r="r" b="b"/>
              <a:pathLst>
                <a:path w="31750" h="43814">
                  <a:moveTo>
                    <a:pt x="0" y="0"/>
                  </a:moveTo>
                  <a:lnTo>
                    <a:pt x="15732" y="43224"/>
                  </a:lnTo>
                  <a:lnTo>
                    <a:pt x="31464" y="0"/>
                  </a:lnTo>
                  <a:lnTo>
                    <a:pt x="0" y="0"/>
                  </a:lnTo>
                  <a:close/>
                </a:path>
              </a:pathLst>
            </a:custGeom>
            <a:ln w="9524">
              <a:solidFill>
                <a:srgbClr val="595959"/>
              </a:solidFill>
            </a:ln>
          </p:spPr>
          <p:txBody>
            <a:bodyPr wrap="square" lIns="0" tIns="0" rIns="0" bIns="0" rtlCol="0"/>
            <a:lstStyle/>
            <a:p>
              <a:endParaRPr/>
            </a:p>
          </p:txBody>
        </p:sp>
        <p:sp>
          <p:nvSpPr>
            <p:cNvPr id="9" name="object 9"/>
            <p:cNvSpPr/>
            <p:nvPr/>
          </p:nvSpPr>
          <p:spPr>
            <a:xfrm>
              <a:off x="1843636" y="3034718"/>
              <a:ext cx="752000" cy="57086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872383" y="3887917"/>
              <a:ext cx="710986" cy="498148"/>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995365" y="1710404"/>
              <a:ext cx="593073" cy="572691"/>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6332237" y="1701591"/>
              <a:ext cx="630360" cy="590313"/>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8184133" y="1909731"/>
              <a:ext cx="360624" cy="147174"/>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5588438" y="1996745"/>
              <a:ext cx="687070" cy="0"/>
            </a:xfrm>
            <a:custGeom>
              <a:avLst/>
              <a:gdLst/>
              <a:ahLst/>
              <a:cxnLst/>
              <a:rect l="l" t="t" r="r" b="b"/>
              <a:pathLst>
                <a:path w="687070">
                  <a:moveTo>
                    <a:pt x="0" y="0"/>
                  </a:moveTo>
                  <a:lnTo>
                    <a:pt x="686548" y="0"/>
                  </a:lnTo>
                </a:path>
              </a:pathLst>
            </a:custGeom>
            <a:ln w="9524">
              <a:solidFill>
                <a:srgbClr val="595959"/>
              </a:solidFill>
            </a:ln>
          </p:spPr>
          <p:txBody>
            <a:bodyPr wrap="square" lIns="0" tIns="0" rIns="0" bIns="0" rtlCol="0"/>
            <a:lstStyle/>
            <a:p>
              <a:endParaRPr/>
            </a:p>
          </p:txBody>
        </p:sp>
        <p:sp>
          <p:nvSpPr>
            <p:cNvPr id="15" name="object 15"/>
            <p:cNvSpPr/>
            <p:nvPr/>
          </p:nvSpPr>
          <p:spPr>
            <a:xfrm>
              <a:off x="6274987" y="1981013"/>
              <a:ext cx="43815" cy="31750"/>
            </a:xfrm>
            <a:custGeom>
              <a:avLst/>
              <a:gdLst/>
              <a:ahLst/>
              <a:cxnLst/>
              <a:rect l="l" t="t" r="r" b="b"/>
              <a:pathLst>
                <a:path w="43814" h="31750">
                  <a:moveTo>
                    <a:pt x="0" y="31464"/>
                  </a:moveTo>
                  <a:lnTo>
                    <a:pt x="0" y="0"/>
                  </a:lnTo>
                  <a:lnTo>
                    <a:pt x="43224" y="15732"/>
                  </a:lnTo>
                  <a:lnTo>
                    <a:pt x="0" y="31464"/>
                  </a:lnTo>
                  <a:close/>
                </a:path>
              </a:pathLst>
            </a:custGeom>
            <a:solidFill>
              <a:srgbClr val="595959"/>
            </a:solidFill>
          </p:spPr>
          <p:txBody>
            <a:bodyPr wrap="square" lIns="0" tIns="0" rIns="0" bIns="0" rtlCol="0"/>
            <a:lstStyle/>
            <a:p>
              <a:endParaRPr/>
            </a:p>
          </p:txBody>
        </p:sp>
        <p:sp>
          <p:nvSpPr>
            <p:cNvPr id="16" name="object 16"/>
            <p:cNvSpPr/>
            <p:nvPr/>
          </p:nvSpPr>
          <p:spPr>
            <a:xfrm>
              <a:off x="6274987" y="1981013"/>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595959"/>
              </a:solidFill>
            </a:ln>
          </p:spPr>
          <p:txBody>
            <a:bodyPr wrap="square" lIns="0" tIns="0" rIns="0" bIns="0" rtlCol="0"/>
            <a:lstStyle/>
            <a:p>
              <a:endParaRPr/>
            </a:p>
          </p:txBody>
        </p:sp>
        <p:sp>
          <p:nvSpPr>
            <p:cNvPr id="17" name="object 17"/>
            <p:cNvSpPr/>
            <p:nvPr/>
          </p:nvSpPr>
          <p:spPr>
            <a:xfrm>
              <a:off x="5907638" y="1534109"/>
              <a:ext cx="1781810" cy="1012190"/>
            </a:xfrm>
            <a:custGeom>
              <a:avLst/>
              <a:gdLst/>
              <a:ahLst/>
              <a:cxnLst/>
              <a:rect l="l" t="t" r="r" b="b"/>
              <a:pathLst>
                <a:path w="1781809" h="1012189">
                  <a:moveTo>
                    <a:pt x="0" y="0"/>
                  </a:moveTo>
                  <a:lnTo>
                    <a:pt x="1781396" y="0"/>
                  </a:lnTo>
                  <a:lnTo>
                    <a:pt x="1781396" y="1011610"/>
                  </a:lnTo>
                  <a:lnTo>
                    <a:pt x="0" y="1011610"/>
                  </a:lnTo>
                  <a:lnTo>
                    <a:pt x="0" y="0"/>
                  </a:lnTo>
                  <a:close/>
                </a:path>
              </a:pathLst>
            </a:custGeom>
            <a:ln w="9524">
              <a:solidFill>
                <a:srgbClr val="595959"/>
              </a:solidFill>
            </a:ln>
          </p:spPr>
          <p:txBody>
            <a:bodyPr wrap="square" lIns="0" tIns="0" rIns="0" bIns="0" rtlCol="0"/>
            <a:lstStyle/>
            <a:p>
              <a:endParaRPr/>
            </a:p>
          </p:txBody>
        </p:sp>
      </p:grpSp>
      <p:sp>
        <p:nvSpPr>
          <p:cNvPr id="18" name="object 18"/>
          <p:cNvSpPr txBox="1"/>
          <p:nvPr/>
        </p:nvSpPr>
        <p:spPr>
          <a:xfrm>
            <a:off x="394454" y="1896210"/>
            <a:ext cx="224154" cy="635635"/>
          </a:xfrm>
          <a:prstGeom prst="rect">
            <a:avLst/>
          </a:prstGeom>
        </p:spPr>
        <p:txBody>
          <a:bodyPr vert="vert270" wrap="square" lIns="0" tIns="0" rIns="0" bIns="0" rtlCol="0">
            <a:spAutoFit/>
          </a:bodyPr>
          <a:lstStyle/>
          <a:p>
            <a:pPr marL="12700">
              <a:lnSpc>
                <a:spcPts val="1645"/>
              </a:lnSpc>
            </a:pPr>
            <a:r>
              <a:rPr sz="1400" spc="-5" dirty="0">
                <a:latin typeface="Arial"/>
                <a:cs typeface="Arial"/>
              </a:rPr>
              <a:t>Intrinsic</a:t>
            </a:r>
            <a:endParaRPr sz="1400">
              <a:latin typeface="Arial"/>
              <a:cs typeface="Arial"/>
            </a:endParaRPr>
          </a:p>
        </p:txBody>
      </p:sp>
      <p:sp>
        <p:nvSpPr>
          <p:cNvPr id="19" name="object 19"/>
          <p:cNvSpPr txBox="1"/>
          <p:nvPr/>
        </p:nvSpPr>
        <p:spPr>
          <a:xfrm>
            <a:off x="354279" y="3479433"/>
            <a:ext cx="224154" cy="745490"/>
          </a:xfrm>
          <a:prstGeom prst="rect">
            <a:avLst/>
          </a:prstGeom>
        </p:spPr>
        <p:txBody>
          <a:bodyPr vert="vert270" wrap="square" lIns="0" tIns="0" rIns="0" bIns="0" rtlCol="0">
            <a:spAutoFit/>
          </a:bodyPr>
          <a:lstStyle/>
          <a:p>
            <a:pPr marL="12700">
              <a:lnSpc>
                <a:spcPts val="1645"/>
              </a:lnSpc>
            </a:pPr>
            <a:r>
              <a:rPr sz="1400" spc="-5" dirty="0">
                <a:latin typeface="Arial"/>
                <a:cs typeface="Arial"/>
              </a:rPr>
              <a:t>Post</a:t>
            </a:r>
            <a:r>
              <a:rPr sz="1400" spc="-80" dirty="0">
                <a:latin typeface="Arial"/>
                <a:cs typeface="Arial"/>
              </a:rPr>
              <a:t> </a:t>
            </a:r>
            <a:r>
              <a:rPr sz="1400" spc="-5" dirty="0">
                <a:latin typeface="Arial"/>
                <a:cs typeface="Arial"/>
              </a:rPr>
              <a:t>Hoc</a:t>
            </a:r>
            <a:endParaRPr sz="1400">
              <a:latin typeface="Arial"/>
              <a:cs typeface="Arial"/>
            </a:endParaRPr>
          </a:p>
        </p:txBody>
      </p:sp>
      <p:sp>
        <p:nvSpPr>
          <p:cNvPr id="20" name="object 20"/>
          <p:cNvSpPr txBox="1"/>
          <p:nvPr/>
        </p:nvSpPr>
        <p:spPr>
          <a:xfrm>
            <a:off x="1509344" y="1083637"/>
            <a:ext cx="17113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Globally</a:t>
            </a:r>
            <a:r>
              <a:rPr sz="1400" spc="-75" dirty="0">
                <a:latin typeface="Arial"/>
                <a:cs typeface="Arial"/>
              </a:rPr>
              <a:t> </a:t>
            </a:r>
            <a:r>
              <a:rPr sz="1400" spc="-5" dirty="0">
                <a:latin typeface="Arial"/>
                <a:cs typeface="Arial"/>
              </a:rPr>
              <a:t>Interpretable</a:t>
            </a:r>
            <a:endParaRPr sz="1400">
              <a:latin typeface="Arial"/>
              <a:cs typeface="Arial"/>
            </a:endParaRPr>
          </a:p>
        </p:txBody>
      </p:sp>
      <p:sp>
        <p:nvSpPr>
          <p:cNvPr id="21" name="object 21"/>
          <p:cNvSpPr txBox="1"/>
          <p:nvPr/>
        </p:nvSpPr>
        <p:spPr>
          <a:xfrm>
            <a:off x="5678731" y="1051509"/>
            <a:ext cx="162433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Locally</a:t>
            </a:r>
            <a:r>
              <a:rPr sz="1400" spc="-70" dirty="0">
                <a:latin typeface="Arial"/>
                <a:cs typeface="Arial"/>
              </a:rPr>
              <a:t> </a:t>
            </a:r>
            <a:r>
              <a:rPr sz="1400" spc="-5" dirty="0">
                <a:latin typeface="Arial"/>
                <a:cs typeface="Arial"/>
              </a:rPr>
              <a:t>Interpretable</a:t>
            </a:r>
            <a:endParaRPr sz="1400">
              <a:latin typeface="Arial"/>
              <a:cs typeface="Arial"/>
            </a:endParaRPr>
          </a:p>
        </p:txBody>
      </p:sp>
      <p:sp>
        <p:nvSpPr>
          <p:cNvPr id="22" name="object 22"/>
          <p:cNvSpPr txBox="1"/>
          <p:nvPr/>
        </p:nvSpPr>
        <p:spPr>
          <a:xfrm>
            <a:off x="5046179" y="2477079"/>
            <a:ext cx="30099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input</a:t>
            </a:r>
            <a:endParaRPr sz="1000">
              <a:latin typeface="Arial"/>
              <a:cs typeface="Arial"/>
            </a:endParaRPr>
          </a:p>
        </p:txBody>
      </p:sp>
      <p:sp>
        <p:nvSpPr>
          <p:cNvPr id="23" name="object 23"/>
          <p:cNvSpPr txBox="1"/>
          <p:nvPr/>
        </p:nvSpPr>
        <p:spPr>
          <a:xfrm>
            <a:off x="7307000" y="2376891"/>
            <a:ext cx="30226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model</a:t>
            </a:r>
            <a:endParaRPr sz="800">
              <a:latin typeface="Arial"/>
              <a:cs typeface="Arial"/>
            </a:endParaRPr>
          </a:p>
        </p:txBody>
      </p:sp>
      <p:grpSp>
        <p:nvGrpSpPr>
          <p:cNvPr id="24" name="object 24"/>
          <p:cNvGrpSpPr/>
          <p:nvPr/>
        </p:nvGrpSpPr>
        <p:grpSpPr>
          <a:xfrm>
            <a:off x="7005173" y="1962823"/>
            <a:ext cx="1170305" cy="41275"/>
            <a:chOff x="7005173" y="1962823"/>
            <a:chExt cx="1170305" cy="41275"/>
          </a:xfrm>
        </p:grpSpPr>
        <p:sp>
          <p:nvSpPr>
            <p:cNvPr id="25" name="object 25"/>
            <p:cNvSpPr/>
            <p:nvPr/>
          </p:nvSpPr>
          <p:spPr>
            <a:xfrm>
              <a:off x="7009935" y="1983318"/>
              <a:ext cx="1117600" cy="0"/>
            </a:xfrm>
            <a:custGeom>
              <a:avLst/>
              <a:gdLst/>
              <a:ahLst/>
              <a:cxnLst/>
              <a:rect l="l" t="t" r="r" b="b"/>
              <a:pathLst>
                <a:path w="1117600">
                  <a:moveTo>
                    <a:pt x="0" y="0"/>
                  </a:moveTo>
                  <a:lnTo>
                    <a:pt x="1117047" y="0"/>
                  </a:lnTo>
                </a:path>
              </a:pathLst>
            </a:custGeom>
            <a:ln w="9524">
              <a:solidFill>
                <a:srgbClr val="595959"/>
              </a:solidFill>
            </a:ln>
          </p:spPr>
          <p:txBody>
            <a:bodyPr wrap="square" lIns="0" tIns="0" rIns="0" bIns="0" rtlCol="0"/>
            <a:lstStyle/>
            <a:p>
              <a:endParaRPr/>
            </a:p>
          </p:txBody>
        </p:sp>
        <p:sp>
          <p:nvSpPr>
            <p:cNvPr id="26" name="object 26"/>
            <p:cNvSpPr/>
            <p:nvPr/>
          </p:nvSpPr>
          <p:spPr>
            <a:xfrm>
              <a:off x="8126983" y="1967586"/>
              <a:ext cx="43815" cy="31750"/>
            </a:xfrm>
            <a:custGeom>
              <a:avLst/>
              <a:gdLst/>
              <a:ahLst/>
              <a:cxnLst/>
              <a:rect l="l" t="t" r="r" b="b"/>
              <a:pathLst>
                <a:path w="43815" h="31750">
                  <a:moveTo>
                    <a:pt x="0" y="31464"/>
                  </a:moveTo>
                  <a:lnTo>
                    <a:pt x="0" y="0"/>
                  </a:lnTo>
                  <a:lnTo>
                    <a:pt x="43224" y="15732"/>
                  </a:lnTo>
                  <a:lnTo>
                    <a:pt x="0" y="31464"/>
                  </a:lnTo>
                  <a:close/>
                </a:path>
              </a:pathLst>
            </a:custGeom>
            <a:solidFill>
              <a:srgbClr val="595959"/>
            </a:solidFill>
          </p:spPr>
          <p:txBody>
            <a:bodyPr wrap="square" lIns="0" tIns="0" rIns="0" bIns="0" rtlCol="0"/>
            <a:lstStyle/>
            <a:p>
              <a:endParaRPr/>
            </a:p>
          </p:txBody>
        </p:sp>
        <p:sp>
          <p:nvSpPr>
            <p:cNvPr id="27" name="object 27"/>
            <p:cNvSpPr/>
            <p:nvPr/>
          </p:nvSpPr>
          <p:spPr>
            <a:xfrm>
              <a:off x="8126983" y="1967586"/>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595959"/>
              </a:solidFill>
            </a:ln>
          </p:spPr>
          <p:txBody>
            <a:bodyPr wrap="square" lIns="0" tIns="0" rIns="0" bIns="0" rtlCol="0"/>
            <a:lstStyle/>
            <a:p>
              <a:endParaRPr/>
            </a:p>
          </p:txBody>
        </p:sp>
      </p:grpSp>
      <p:sp>
        <p:nvSpPr>
          <p:cNvPr id="28" name="object 28"/>
          <p:cNvSpPr txBox="1"/>
          <p:nvPr/>
        </p:nvSpPr>
        <p:spPr>
          <a:xfrm>
            <a:off x="8059025" y="2400727"/>
            <a:ext cx="40640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Output</a:t>
            </a:r>
            <a:endParaRPr sz="1000">
              <a:latin typeface="Arial"/>
              <a:cs typeface="Arial"/>
            </a:endParaRPr>
          </a:p>
        </p:txBody>
      </p:sp>
      <p:sp>
        <p:nvSpPr>
          <p:cNvPr id="29" name="object 29"/>
          <p:cNvSpPr txBox="1"/>
          <p:nvPr/>
        </p:nvSpPr>
        <p:spPr>
          <a:xfrm>
            <a:off x="5163403" y="4365502"/>
            <a:ext cx="46291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Feature</a:t>
            </a:r>
            <a:endParaRPr sz="1000">
              <a:latin typeface="Arial"/>
              <a:cs typeface="Arial"/>
            </a:endParaRPr>
          </a:p>
        </p:txBody>
      </p:sp>
      <p:sp>
        <p:nvSpPr>
          <p:cNvPr id="30" name="object 30"/>
          <p:cNvSpPr txBox="1"/>
          <p:nvPr/>
        </p:nvSpPr>
        <p:spPr>
          <a:xfrm>
            <a:off x="6010112" y="3062093"/>
            <a:ext cx="1709420" cy="401320"/>
          </a:xfrm>
          <a:prstGeom prst="rect">
            <a:avLst/>
          </a:prstGeom>
          <a:ln w="9524">
            <a:solidFill>
              <a:srgbClr val="595959"/>
            </a:solidFill>
          </a:ln>
        </p:spPr>
        <p:txBody>
          <a:bodyPr vert="horz" wrap="square" lIns="0" tIns="88265" rIns="0" bIns="0" rtlCol="0">
            <a:spAutoFit/>
          </a:bodyPr>
          <a:lstStyle/>
          <a:p>
            <a:pPr marL="207010">
              <a:lnSpc>
                <a:spcPct val="100000"/>
              </a:lnSpc>
              <a:spcBef>
                <a:spcPts val="695"/>
              </a:spcBef>
            </a:pPr>
            <a:r>
              <a:rPr sz="1400" spc="-5" dirty="0">
                <a:latin typeface="Arial"/>
                <a:cs typeface="Arial"/>
              </a:rPr>
              <a:t>black-box</a:t>
            </a:r>
            <a:r>
              <a:rPr sz="1400" spc="-25" dirty="0">
                <a:latin typeface="Arial"/>
                <a:cs typeface="Arial"/>
              </a:rPr>
              <a:t> </a:t>
            </a:r>
            <a:r>
              <a:rPr sz="1400" dirty="0">
                <a:latin typeface="Arial"/>
                <a:cs typeface="Arial"/>
              </a:rPr>
              <a:t>model</a:t>
            </a:r>
            <a:endParaRPr sz="1400">
              <a:latin typeface="Arial"/>
              <a:cs typeface="Arial"/>
            </a:endParaRPr>
          </a:p>
        </p:txBody>
      </p:sp>
      <p:grpSp>
        <p:nvGrpSpPr>
          <p:cNvPr id="31" name="object 31"/>
          <p:cNvGrpSpPr/>
          <p:nvPr/>
        </p:nvGrpSpPr>
        <p:grpSpPr>
          <a:xfrm>
            <a:off x="4925785" y="3458430"/>
            <a:ext cx="3966210" cy="928369"/>
            <a:chOff x="4925785" y="3458430"/>
            <a:chExt cx="3966210" cy="928369"/>
          </a:xfrm>
        </p:grpSpPr>
        <p:sp>
          <p:nvSpPr>
            <p:cNvPr id="32" name="object 32"/>
            <p:cNvSpPr/>
            <p:nvPr/>
          </p:nvSpPr>
          <p:spPr>
            <a:xfrm>
              <a:off x="8039222" y="3566667"/>
              <a:ext cx="852534" cy="819798"/>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4925785" y="3566667"/>
              <a:ext cx="820927" cy="819798"/>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6864661" y="3463192"/>
              <a:ext cx="0" cy="255904"/>
            </a:xfrm>
            <a:custGeom>
              <a:avLst/>
              <a:gdLst/>
              <a:ahLst/>
              <a:cxnLst/>
              <a:rect l="l" t="t" r="r" b="b"/>
              <a:pathLst>
                <a:path h="255904">
                  <a:moveTo>
                    <a:pt x="0" y="0"/>
                  </a:moveTo>
                  <a:lnTo>
                    <a:pt x="0" y="255749"/>
                  </a:lnTo>
                </a:path>
              </a:pathLst>
            </a:custGeom>
            <a:ln w="9524">
              <a:solidFill>
                <a:srgbClr val="595959"/>
              </a:solidFill>
            </a:ln>
          </p:spPr>
          <p:txBody>
            <a:bodyPr wrap="square" lIns="0" tIns="0" rIns="0" bIns="0" rtlCol="0"/>
            <a:lstStyle/>
            <a:p>
              <a:endParaRPr/>
            </a:p>
          </p:txBody>
        </p:sp>
        <p:sp>
          <p:nvSpPr>
            <p:cNvPr id="35" name="object 35"/>
            <p:cNvSpPr/>
            <p:nvPr/>
          </p:nvSpPr>
          <p:spPr>
            <a:xfrm>
              <a:off x="6848936" y="3718942"/>
              <a:ext cx="31750" cy="43815"/>
            </a:xfrm>
            <a:custGeom>
              <a:avLst/>
              <a:gdLst/>
              <a:ahLst/>
              <a:cxnLst/>
              <a:rect l="l" t="t" r="r" b="b"/>
              <a:pathLst>
                <a:path w="31750" h="43814">
                  <a:moveTo>
                    <a:pt x="15724" y="43224"/>
                  </a:moveTo>
                  <a:lnTo>
                    <a:pt x="0" y="0"/>
                  </a:lnTo>
                  <a:lnTo>
                    <a:pt x="31449" y="0"/>
                  </a:lnTo>
                  <a:lnTo>
                    <a:pt x="15724" y="43224"/>
                  </a:lnTo>
                  <a:close/>
                </a:path>
              </a:pathLst>
            </a:custGeom>
            <a:solidFill>
              <a:srgbClr val="595959"/>
            </a:solidFill>
          </p:spPr>
          <p:txBody>
            <a:bodyPr wrap="square" lIns="0" tIns="0" rIns="0" bIns="0" rtlCol="0"/>
            <a:lstStyle/>
            <a:p>
              <a:endParaRPr/>
            </a:p>
          </p:txBody>
        </p:sp>
        <p:sp>
          <p:nvSpPr>
            <p:cNvPr id="36" name="object 36"/>
            <p:cNvSpPr/>
            <p:nvPr/>
          </p:nvSpPr>
          <p:spPr>
            <a:xfrm>
              <a:off x="6848936" y="3718942"/>
              <a:ext cx="31750" cy="43815"/>
            </a:xfrm>
            <a:custGeom>
              <a:avLst/>
              <a:gdLst/>
              <a:ahLst/>
              <a:cxnLst/>
              <a:rect l="l" t="t" r="r" b="b"/>
              <a:pathLst>
                <a:path w="31750" h="43814">
                  <a:moveTo>
                    <a:pt x="0" y="0"/>
                  </a:moveTo>
                  <a:lnTo>
                    <a:pt x="15724" y="43224"/>
                  </a:lnTo>
                  <a:lnTo>
                    <a:pt x="31449" y="0"/>
                  </a:lnTo>
                  <a:lnTo>
                    <a:pt x="0" y="0"/>
                  </a:lnTo>
                  <a:close/>
                </a:path>
              </a:pathLst>
            </a:custGeom>
            <a:ln w="9524">
              <a:solidFill>
                <a:srgbClr val="595959"/>
              </a:solidFill>
            </a:ln>
          </p:spPr>
          <p:txBody>
            <a:bodyPr wrap="square" lIns="0" tIns="0" rIns="0" bIns="0" rtlCol="0"/>
            <a:lstStyle/>
            <a:p>
              <a:endParaRPr/>
            </a:p>
          </p:txBody>
        </p:sp>
        <p:sp>
          <p:nvSpPr>
            <p:cNvPr id="37" name="object 37"/>
            <p:cNvSpPr/>
            <p:nvPr/>
          </p:nvSpPr>
          <p:spPr>
            <a:xfrm>
              <a:off x="5746713" y="3976566"/>
              <a:ext cx="206375" cy="0"/>
            </a:xfrm>
            <a:custGeom>
              <a:avLst/>
              <a:gdLst/>
              <a:ahLst/>
              <a:cxnLst/>
              <a:rect l="l" t="t" r="r" b="b"/>
              <a:pathLst>
                <a:path w="206375">
                  <a:moveTo>
                    <a:pt x="0" y="0"/>
                  </a:moveTo>
                  <a:lnTo>
                    <a:pt x="206249" y="0"/>
                  </a:lnTo>
                </a:path>
              </a:pathLst>
            </a:custGeom>
            <a:ln w="9524">
              <a:solidFill>
                <a:srgbClr val="595959"/>
              </a:solidFill>
            </a:ln>
          </p:spPr>
          <p:txBody>
            <a:bodyPr wrap="square" lIns="0" tIns="0" rIns="0" bIns="0" rtlCol="0"/>
            <a:lstStyle/>
            <a:p>
              <a:endParaRPr/>
            </a:p>
          </p:txBody>
        </p:sp>
        <p:sp>
          <p:nvSpPr>
            <p:cNvPr id="38" name="object 38"/>
            <p:cNvSpPr/>
            <p:nvPr/>
          </p:nvSpPr>
          <p:spPr>
            <a:xfrm>
              <a:off x="5952962" y="3960841"/>
              <a:ext cx="43815" cy="31750"/>
            </a:xfrm>
            <a:custGeom>
              <a:avLst/>
              <a:gdLst/>
              <a:ahLst/>
              <a:cxnLst/>
              <a:rect l="l" t="t" r="r" b="b"/>
              <a:pathLst>
                <a:path w="43814" h="31750">
                  <a:moveTo>
                    <a:pt x="0" y="31449"/>
                  </a:moveTo>
                  <a:lnTo>
                    <a:pt x="0" y="0"/>
                  </a:lnTo>
                  <a:lnTo>
                    <a:pt x="43224" y="15724"/>
                  </a:lnTo>
                  <a:lnTo>
                    <a:pt x="0" y="31449"/>
                  </a:lnTo>
                  <a:close/>
                </a:path>
              </a:pathLst>
            </a:custGeom>
            <a:solidFill>
              <a:srgbClr val="595959"/>
            </a:solidFill>
          </p:spPr>
          <p:txBody>
            <a:bodyPr wrap="square" lIns="0" tIns="0" rIns="0" bIns="0" rtlCol="0"/>
            <a:lstStyle/>
            <a:p>
              <a:endParaRPr/>
            </a:p>
          </p:txBody>
        </p:sp>
        <p:sp>
          <p:nvSpPr>
            <p:cNvPr id="39" name="object 39"/>
            <p:cNvSpPr/>
            <p:nvPr/>
          </p:nvSpPr>
          <p:spPr>
            <a:xfrm>
              <a:off x="5952962" y="396084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595959"/>
              </a:solidFill>
            </a:ln>
          </p:spPr>
          <p:txBody>
            <a:bodyPr wrap="square" lIns="0" tIns="0" rIns="0" bIns="0" rtlCol="0"/>
            <a:lstStyle/>
            <a:p>
              <a:endParaRPr/>
            </a:p>
          </p:txBody>
        </p:sp>
      </p:grpSp>
      <p:sp>
        <p:nvSpPr>
          <p:cNvPr id="40" name="object 40"/>
          <p:cNvSpPr txBox="1"/>
          <p:nvPr/>
        </p:nvSpPr>
        <p:spPr>
          <a:xfrm>
            <a:off x="6010112" y="3776017"/>
            <a:ext cx="1709420" cy="401320"/>
          </a:xfrm>
          <a:prstGeom prst="rect">
            <a:avLst/>
          </a:prstGeom>
          <a:ln w="9524">
            <a:solidFill>
              <a:srgbClr val="595959"/>
            </a:solidFill>
          </a:ln>
        </p:spPr>
        <p:txBody>
          <a:bodyPr vert="horz" wrap="square" lIns="0" tIns="88265" rIns="0" bIns="0" rtlCol="0">
            <a:spAutoFit/>
          </a:bodyPr>
          <a:lstStyle/>
          <a:p>
            <a:pPr marL="335915">
              <a:lnSpc>
                <a:spcPct val="100000"/>
              </a:lnSpc>
              <a:spcBef>
                <a:spcPts val="695"/>
              </a:spcBef>
            </a:pPr>
            <a:r>
              <a:rPr sz="1400" spc="-5" dirty="0">
                <a:latin typeface="Arial"/>
                <a:cs typeface="Arial"/>
              </a:rPr>
              <a:t>interpretation</a:t>
            </a:r>
            <a:endParaRPr sz="1400">
              <a:latin typeface="Arial"/>
              <a:cs typeface="Arial"/>
            </a:endParaRPr>
          </a:p>
        </p:txBody>
      </p:sp>
      <p:grpSp>
        <p:nvGrpSpPr>
          <p:cNvPr id="41" name="object 41"/>
          <p:cNvGrpSpPr/>
          <p:nvPr/>
        </p:nvGrpSpPr>
        <p:grpSpPr>
          <a:xfrm>
            <a:off x="7719209" y="3956079"/>
            <a:ext cx="254635" cy="41275"/>
            <a:chOff x="7719209" y="3956079"/>
            <a:chExt cx="254635" cy="41275"/>
          </a:xfrm>
        </p:grpSpPr>
        <p:sp>
          <p:nvSpPr>
            <p:cNvPr id="42" name="object 42"/>
            <p:cNvSpPr/>
            <p:nvPr/>
          </p:nvSpPr>
          <p:spPr>
            <a:xfrm>
              <a:off x="7719209" y="3976566"/>
              <a:ext cx="206375" cy="0"/>
            </a:xfrm>
            <a:custGeom>
              <a:avLst/>
              <a:gdLst/>
              <a:ahLst/>
              <a:cxnLst/>
              <a:rect l="l" t="t" r="r" b="b"/>
              <a:pathLst>
                <a:path w="206375">
                  <a:moveTo>
                    <a:pt x="0" y="0"/>
                  </a:moveTo>
                  <a:lnTo>
                    <a:pt x="206249" y="0"/>
                  </a:lnTo>
                </a:path>
              </a:pathLst>
            </a:custGeom>
            <a:ln w="9524">
              <a:solidFill>
                <a:srgbClr val="595959"/>
              </a:solidFill>
            </a:ln>
          </p:spPr>
          <p:txBody>
            <a:bodyPr wrap="square" lIns="0" tIns="0" rIns="0" bIns="0" rtlCol="0"/>
            <a:lstStyle/>
            <a:p>
              <a:endParaRPr/>
            </a:p>
          </p:txBody>
        </p:sp>
        <p:sp>
          <p:nvSpPr>
            <p:cNvPr id="43" name="object 43"/>
            <p:cNvSpPr/>
            <p:nvPr/>
          </p:nvSpPr>
          <p:spPr>
            <a:xfrm>
              <a:off x="7925459" y="3960841"/>
              <a:ext cx="43815" cy="31750"/>
            </a:xfrm>
            <a:custGeom>
              <a:avLst/>
              <a:gdLst/>
              <a:ahLst/>
              <a:cxnLst/>
              <a:rect l="l" t="t" r="r" b="b"/>
              <a:pathLst>
                <a:path w="43815" h="31750">
                  <a:moveTo>
                    <a:pt x="0" y="31449"/>
                  </a:moveTo>
                  <a:lnTo>
                    <a:pt x="0" y="0"/>
                  </a:lnTo>
                  <a:lnTo>
                    <a:pt x="43224" y="15724"/>
                  </a:lnTo>
                  <a:lnTo>
                    <a:pt x="0" y="31449"/>
                  </a:lnTo>
                  <a:close/>
                </a:path>
              </a:pathLst>
            </a:custGeom>
            <a:solidFill>
              <a:srgbClr val="595959"/>
            </a:solidFill>
          </p:spPr>
          <p:txBody>
            <a:bodyPr wrap="square" lIns="0" tIns="0" rIns="0" bIns="0" rtlCol="0"/>
            <a:lstStyle/>
            <a:p>
              <a:endParaRPr/>
            </a:p>
          </p:txBody>
        </p:sp>
        <p:sp>
          <p:nvSpPr>
            <p:cNvPr id="44" name="object 44"/>
            <p:cNvSpPr/>
            <p:nvPr/>
          </p:nvSpPr>
          <p:spPr>
            <a:xfrm>
              <a:off x="7925459" y="3960841"/>
              <a:ext cx="43815" cy="31750"/>
            </a:xfrm>
            <a:custGeom>
              <a:avLst/>
              <a:gdLst/>
              <a:ahLst/>
              <a:cxnLst/>
              <a:rect l="l" t="t" r="r" b="b"/>
              <a:pathLst>
                <a:path w="43815" h="31750">
                  <a:moveTo>
                    <a:pt x="0" y="31449"/>
                  </a:moveTo>
                  <a:lnTo>
                    <a:pt x="43224" y="15724"/>
                  </a:lnTo>
                  <a:lnTo>
                    <a:pt x="0" y="0"/>
                  </a:lnTo>
                  <a:lnTo>
                    <a:pt x="0" y="31449"/>
                  </a:lnTo>
                  <a:close/>
                </a:path>
              </a:pathLst>
            </a:custGeom>
            <a:ln w="9524">
              <a:solidFill>
                <a:srgbClr val="595959"/>
              </a:solidFill>
            </a:ln>
          </p:spPr>
          <p:txBody>
            <a:bodyPr wrap="square" lIns="0" tIns="0" rIns="0" bIns="0" rtlCol="0"/>
            <a:lstStyle/>
            <a:p>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215985"/>
            <a:ext cx="6991350" cy="382156"/>
          </a:xfrm>
          <a:prstGeom prst="rect">
            <a:avLst/>
          </a:prstGeom>
        </p:spPr>
        <p:txBody>
          <a:bodyPr vert="horz" wrap="square" lIns="0" tIns="12700" rIns="0" bIns="0" rtlCol="0">
            <a:spAutoFit/>
          </a:bodyPr>
          <a:lstStyle/>
          <a:p>
            <a:pPr marL="12700">
              <a:lnSpc>
                <a:spcPct val="100000"/>
              </a:lnSpc>
              <a:spcBef>
                <a:spcPts val="100"/>
              </a:spcBef>
            </a:pPr>
            <a:r>
              <a:rPr spc="-5" dirty="0"/>
              <a:t>Interpretability and </a:t>
            </a:r>
            <a:r>
              <a:rPr spc="-10" dirty="0"/>
              <a:t>Performance</a:t>
            </a:r>
            <a:r>
              <a:rPr spc="-120" dirty="0"/>
              <a:t> </a:t>
            </a:r>
            <a:r>
              <a:rPr spc="-20" dirty="0"/>
              <a:t>Trade-offs</a:t>
            </a:r>
            <a:endParaRPr dirty="0"/>
          </a:p>
        </p:txBody>
      </p:sp>
      <p:sp>
        <p:nvSpPr>
          <p:cNvPr id="21" name="Text Placeholder 20"/>
          <p:cNvSpPr>
            <a:spLocks noGrp="1"/>
          </p:cNvSpPr>
          <p:nvPr>
            <p:ph type="body" sz="quarter" idx="13"/>
          </p:nvPr>
        </p:nvSpPr>
        <p:spPr/>
        <p:txBody>
          <a:bodyPr/>
          <a:lstStyle/>
          <a:p>
            <a:endParaRPr lang="en-IN"/>
          </a:p>
        </p:txBody>
      </p:sp>
      <p:sp>
        <p:nvSpPr>
          <p:cNvPr id="22" name="Text Placeholder 21"/>
          <p:cNvSpPr>
            <a:spLocks noGrp="1"/>
          </p:cNvSpPr>
          <p:nvPr>
            <p:ph type="body" sz="quarter" idx="14"/>
          </p:nvPr>
        </p:nvSpPr>
        <p:spPr/>
        <p:txBody>
          <a:bodyPr>
            <a:normAutofit lnSpcReduction="10000"/>
          </a:bodyPr>
          <a:lstStyle/>
          <a:p>
            <a:endParaRPr lang="en-IN"/>
          </a:p>
        </p:txBody>
      </p:sp>
      <p:sp>
        <p:nvSpPr>
          <p:cNvPr id="3" name="object 3"/>
          <p:cNvSpPr txBox="1"/>
          <p:nvPr/>
        </p:nvSpPr>
        <p:spPr>
          <a:xfrm>
            <a:off x="475248" y="1176351"/>
            <a:ext cx="7896225" cy="968375"/>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sz="1800" spc="-5" dirty="0">
                <a:solidFill>
                  <a:srgbClr val="595959"/>
                </a:solidFill>
                <a:latin typeface="Arial"/>
                <a:cs typeface="Arial"/>
              </a:rPr>
              <a:t>highly performed </a:t>
            </a:r>
            <a:r>
              <a:rPr sz="1800" dirty="0">
                <a:solidFill>
                  <a:srgbClr val="595959"/>
                </a:solidFill>
                <a:latin typeface="Arial"/>
                <a:cs typeface="Arial"/>
              </a:rPr>
              <a:t>models </a:t>
            </a:r>
            <a:r>
              <a:rPr sz="1800" spc="-5" dirty="0">
                <a:solidFill>
                  <a:srgbClr val="595959"/>
                </a:solidFill>
                <a:latin typeface="Arial"/>
                <a:cs typeface="Arial"/>
              </a:rPr>
              <a:t>tend to be less</a:t>
            </a:r>
            <a:r>
              <a:rPr sz="1800" spc="-25" dirty="0">
                <a:solidFill>
                  <a:srgbClr val="595959"/>
                </a:solidFill>
                <a:latin typeface="Arial"/>
                <a:cs typeface="Arial"/>
              </a:rPr>
              <a:t> </a:t>
            </a:r>
            <a:r>
              <a:rPr sz="1800" spc="-5" dirty="0">
                <a:solidFill>
                  <a:srgbClr val="595959"/>
                </a:solidFill>
                <a:latin typeface="Arial"/>
                <a:cs typeface="Arial"/>
              </a:rPr>
              <a:t>interpretable.</a:t>
            </a:r>
            <a:endParaRPr sz="1800">
              <a:latin typeface="Arial"/>
              <a:cs typeface="Arial"/>
            </a:endParaRPr>
          </a:p>
          <a:p>
            <a:pPr marL="379095" marR="5080" indent="-367030">
              <a:lnSpc>
                <a:spcPct val="114599"/>
              </a:lnSpc>
              <a:buChar char="●"/>
              <a:tabLst>
                <a:tab pos="379095" algn="l"/>
                <a:tab pos="379730" algn="l"/>
              </a:tabLst>
            </a:pPr>
            <a:r>
              <a:rPr sz="1800" spc="-5" dirty="0">
                <a:solidFill>
                  <a:srgbClr val="595959"/>
                </a:solidFill>
                <a:latin typeface="Arial"/>
                <a:cs typeface="Arial"/>
              </a:rPr>
              <a:t>Can powerful </a:t>
            </a:r>
            <a:r>
              <a:rPr sz="1800" dirty="0">
                <a:solidFill>
                  <a:srgbClr val="595959"/>
                </a:solidFill>
                <a:latin typeface="Arial"/>
                <a:cs typeface="Arial"/>
              </a:rPr>
              <a:t>models </a:t>
            </a:r>
            <a:r>
              <a:rPr sz="1800" spc="-5" dirty="0">
                <a:solidFill>
                  <a:srgbClr val="595959"/>
                </a:solidFill>
                <a:latin typeface="Arial"/>
                <a:cs typeface="Arial"/>
              </a:rPr>
              <a:t>with </a:t>
            </a:r>
            <a:r>
              <a:rPr sz="1800" dirty="0">
                <a:solidFill>
                  <a:srgbClr val="595959"/>
                </a:solidFill>
                <a:latin typeface="Arial"/>
                <a:cs typeface="Arial"/>
              </a:rPr>
              <a:t>complex structures </a:t>
            </a:r>
            <a:r>
              <a:rPr sz="1800" spc="-5" dirty="0">
                <a:solidFill>
                  <a:srgbClr val="595959"/>
                </a:solidFill>
                <a:latin typeface="Arial"/>
                <a:cs typeface="Arial"/>
              </a:rPr>
              <a:t>be interpretable at the </a:t>
            </a:r>
            <a:r>
              <a:rPr sz="1800" dirty="0">
                <a:solidFill>
                  <a:srgbClr val="595959"/>
                </a:solidFill>
                <a:latin typeface="Arial"/>
                <a:cs typeface="Arial"/>
              </a:rPr>
              <a:t>same  </a:t>
            </a:r>
            <a:r>
              <a:rPr sz="1800" spc="-5" dirty="0">
                <a:solidFill>
                  <a:srgbClr val="595959"/>
                </a:solidFill>
                <a:latin typeface="Arial"/>
                <a:cs typeface="Arial"/>
              </a:rPr>
              <a:t>time?</a:t>
            </a:r>
            <a:endParaRPr sz="1800">
              <a:latin typeface="Arial"/>
              <a:cs typeface="Arial"/>
            </a:endParaRPr>
          </a:p>
        </p:txBody>
      </p:sp>
      <p:grpSp>
        <p:nvGrpSpPr>
          <p:cNvPr id="4" name="object 4"/>
          <p:cNvGrpSpPr/>
          <p:nvPr/>
        </p:nvGrpSpPr>
        <p:grpSpPr>
          <a:xfrm>
            <a:off x="4516196" y="2267270"/>
            <a:ext cx="3211830" cy="2247900"/>
            <a:chOff x="4516196" y="2267270"/>
            <a:chExt cx="3211830" cy="2247900"/>
          </a:xfrm>
        </p:grpSpPr>
        <p:sp>
          <p:nvSpPr>
            <p:cNvPr id="5" name="object 5"/>
            <p:cNvSpPr/>
            <p:nvPr/>
          </p:nvSpPr>
          <p:spPr>
            <a:xfrm>
              <a:off x="4516196" y="2267270"/>
              <a:ext cx="2961563" cy="224728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421884" y="2504420"/>
              <a:ext cx="301625" cy="67945"/>
            </a:xfrm>
            <a:custGeom>
              <a:avLst/>
              <a:gdLst/>
              <a:ahLst/>
              <a:cxnLst/>
              <a:rect l="l" t="t" r="r" b="b"/>
              <a:pathLst>
                <a:path w="301625" h="67944">
                  <a:moveTo>
                    <a:pt x="301224" y="67324"/>
                  </a:moveTo>
                  <a:lnTo>
                    <a:pt x="0" y="0"/>
                  </a:lnTo>
                </a:path>
              </a:pathLst>
            </a:custGeom>
            <a:ln w="9524">
              <a:solidFill>
                <a:srgbClr val="595959"/>
              </a:solidFill>
            </a:ln>
          </p:spPr>
          <p:txBody>
            <a:bodyPr wrap="square" lIns="0" tIns="0" rIns="0" bIns="0" rtlCol="0"/>
            <a:lstStyle/>
            <a:p>
              <a:endParaRPr/>
            </a:p>
          </p:txBody>
        </p:sp>
        <p:sp>
          <p:nvSpPr>
            <p:cNvPr id="7" name="object 7"/>
            <p:cNvSpPr/>
            <p:nvPr/>
          </p:nvSpPr>
          <p:spPr>
            <a:xfrm>
              <a:off x="7379710" y="2489057"/>
              <a:ext cx="45720" cy="31115"/>
            </a:xfrm>
            <a:custGeom>
              <a:avLst/>
              <a:gdLst/>
              <a:ahLst/>
              <a:cxnLst/>
              <a:rect l="l" t="t" r="r" b="b"/>
              <a:pathLst>
                <a:path w="45720" h="31114">
                  <a:moveTo>
                    <a:pt x="38749" y="30712"/>
                  </a:moveTo>
                  <a:lnTo>
                    <a:pt x="0" y="5924"/>
                  </a:lnTo>
                  <a:lnTo>
                    <a:pt x="45599" y="0"/>
                  </a:lnTo>
                  <a:lnTo>
                    <a:pt x="38749" y="30712"/>
                  </a:lnTo>
                  <a:close/>
                </a:path>
              </a:pathLst>
            </a:custGeom>
            <a:solidFill>
              <a:srgbClr val="595959"/>
            </a:solidFill>
          </p:spPr>
          <p:txBody>
            <a:bodyPr wrap="square" lIns="0" tIns="0" rIns="0" bIns="0" rtlCol="0"/>
            <a:lstStyle/>
            <a:p>
              <a:endParaRPr/>
            </a:p>
          </p:txBody>
        </p:sp>
        <p:sp>
          <p:nvSpPr>
            <p:cNvPr id="8" name="object 8"/>
            <p:cNvSpPr/>
            <p:nvPr/>
          </p:nvSpPr>
          <p:spPr>
            <a:xfrm>
              <a:off x="7379710" y="2489057"/>
              <a:ext cx="45720" cy="31115"/>
            </a:xfrm>
            <a:custGeom>
              <a:avLst/>
              <a:gdLst/>
              <a:ahLst/>
              <a:cxnLst/>
              <a:rect l="l" t="t" r="r" b="b"/>
              <a:pathLst>
                <a:path w="45720" h="31114">
                  <a:moveTo>
                    <a:pt x="45599" y="0"/>
                  </a:moveTo>
                  <a:lnTo>
                    <a:pt x="0" y="5924"/>
                  </a:lnTo>
                  <a:lnTo>
                    <a:pt x="38749" y="30712"/>
                  </a:lnTo>
                  <a:lnTo>
                    <a:pt x="45599" y="0"/>
                  </a:lnTo>
                  <a:close/>
                </a:path>
              </a:pathLst>
            </a:custGeom>
            <a:ln w="9524">
              <a:solidFill>
                <a:srgbClr val="595959"/>
              </a:solidFill>
            </a:ln>
          </p:spPr>
          <p:txBody>
            <a:bodyPr wrap="square" lIns="0" tIns="0" rIns="0" bIns="0" rtlCol="0"/>
            <a:lstStyle/>
            <a:p>
              <a:endParaRPr/>
            </a:p>
          </p:txBody>
        </p:sp>
        <p:sp>
          <p:nvSpPr>
            <p:cNvPr id="9" name="object 9"/>
            <p:cNvSpPr/>
            <p:nvPr/>
          </p:nvSpPr>
          <p:spPr>
            <a:xfrm>
              <a:off x="7434284" y="2571744"/>
              <a:ext cx="288925" cy="237490"/>
            </a:xfrm>
            <a:custGeom>
              <a:avLst/>
              <a:gdLst/>
              <a:ahLst/>
              <a:cxnLst/>
              <a:rect l="l" t="t" r="r" b="b"/>
              <a:pathLst>
                <a:path w="288925" h="237489">
                  <a:moveTo>
                    <a:pt x="288824" y="0"/>
                  </a:moveTo>
                  <a:lnTo>
                    <a:pt x="0" y="237049"/>
                  </a:lnTo>
                </a:path>
              </a:pathLst>
            </a:custGeom>
            <a:ln w="9524">
              <a:solidFill>
                <a:srgbClr val="595959"/>
              </a:solidFill>
            </a:ln>
          </p:spPr>
          <p:txBody>
            <a:bodyPr wrap="square" lIns="0" tIns="0" rIns="0" bIns="0" rtlCol="0"/>
            <a:lstStyle/>
            <a:p>
              <a:endParaRPr/>
            </a:p>
          </p:txBody>
        </p:sp>
        <p:sp>
          <p:nvSpPr>
            <p:cNvPr id="10" name="object 10"/>
            <p:cNvSpPr/>
            <p:nvPr/>
          </p:nvSpPr>
          <p:spPr>
            <a:xfrm>
              <a:off x="7400884" y="2796619"/>
              <a:ext cx="43815" cy="40005"/>
            </a:xfrm>
            <a:custGeom>
              <a:avLst/>
              <a:gdLst/>
              <a:ahLst/>
              <a:cxnLst/>
              <a:rect l="l" t="t" r="r" b="b"/>
              <a:pathLst>
                <a:path w="43815" h="40005">
                  <a:moveTo>
                    <a:pt x="0" y="39599"/>
                  </a:moveTo>
                  <a:lnTo>
                    <a:pt x="23424" y="0"/>
                  </a:lnTo>
                  <a:lnTo>
                    <a:pt x="43374" y="24324"/>
                  </a:lnTo>
                  <a:lnTo>
                    <a:pt x="0" y="39599"/>
                  </a:lnTo>
                  <a:close/>
                </a:path>
              </a:pathLst>
            </a:custGeom>
            <a:solidFill>
              <a:srgbClr val="595959"/>
            </a:solidFill>
          </p:spPr>
          <p:txBody>
            <a:bodyPr wrap="square" lIns="0" tIns="0" rIns="0" bIns="0" rtlCol="0"/>
            <a:lstStyle/>
            <a:p>
              <a:endParaRPr/>
            </a:p>
          </p:txBody>
        </p:sp>
        <p:sp>
          <p:nvSpPr>
            <p:cNvPr id="11" name="object 11"/>
            <p:cNvSpPr/>
            <p:nvPr/>
          </p:nvSpPr>
          <p:spPr>
            <a:xfrm>
              <a:off x="7400884" y="2796619"/>
              <a:ext cx="43815" cy="40005"/>
            </a:xfrm>
            <a:custGeom>
              <a:avLst/>
              <a:gdLst/>
              <a:ahLst/>
              <a:cxnLst/>
              <a:rect l="l" t="t" r="r" b="b"/>
              <a:pathLst>
                <a:path w="43815" h="40005">
                  <a:moveTo>
                    <a:pt x="23424" y="0"/>
                  </a:moveTo>
                  <a:lnTo>
                    <a:pt x="0" y="39599"/>
                  </a:lnTo>
                  <a:lnTo>
                    <a:pt x="43374" y="24324"/>
                  </a:lnTo>
                  <a:lnTo>
                    <a:pt x="23424" y="0"/>
                  </a:lnTo>
                  <a:close/>
                </a:path>
              </a:pathLst>
            </a:custGeom>
            <a:ln w="9524">
              <a:solidFill>
                <a:srgbClr val="595959"/>
              </a:solidFill>
            </a:ln>
          </p:spPr>
          <p:txBody>
            <a:bodyPr wrap="square" lIns="0" tIns="0" rIns="0" bIns="0" rtlCol="0"/>
            <a:lstStyle/>
            <a:p>
              <a:endParaRPr/>
            </a:p>
          </p:txBody>
        </p:sp>
        <p:sp>
          <p:nvSpPr>
            <p:cNvPr id="12" name="object 12"/>
            <p:cNvSpPr/>
            <p:nvPr/>
          </p:nvSpPr>
          <p:spPr>
            <a:xfrm>
              <a:off x="7469597" y="3778279"/>
              <a:ext cx="258274" cy="18957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7498784" y="3659492"/>
              <a:ext cx="224790" cy="272415"/>
            </a:xfrm>
            <a:custGeom>
              <a:avLst/>
              <a:gdLst/>
              <a:ahLst/>
              <a:cxnLst/>
              <a:rect l="l" t="t" r="r" b="b"/>
              <a:pathLst>
                <a:path w="224790" h="272414">
                  <a:moveTo>
                    <a:pt x="224324" y="271824"/>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7471284" y="3626167"/>
              <a:ext cx="40005" cy="43815"/>
            </a:xfrm>
            <a:custGeom>
              <a:avLst/>
              <a:gdLst/>
              <a:ahLst/>
              <a:cxnLst/>
              <a:rect l="l" t="t" r="r" b="b"/>
              <a:pathLst>
                <a:path w="40004" h="43814">
                  <a:moveTo>
                    <a:pt x="15374" y="43349"/>
                  </a:moveTo>
                  <a:lnTo>
                    <a:pt x="0" y="0"/>
                  </a:lnTo>
                  <a:lnTo>
                    <a:pt x="39624" y="23324"/>
                  </a:lnTo>
                  <a:lnTo>
                    <a:pt x="15374" y="43349"/>
                  </a:lnTo>
                  <a:close/>
                </a:path>
              </a:pathLst>
            </a:custGeom>
            <a:solidFill>
              <a:srgbClr val="595959"/>
            </a:solidFill>
          </p:spPr>
          <p:txBody>
            <a:bodyPr wrap="square" lIns="0" tIns="0" rIns="0" bIns="0" rtlCol="0"/>
            <a:lstStyle/>
            <a:p>
              <a:endParaRPr/>
            </a:p>
          </p:txBody>
        </p:sp>
        <p:sp>
          <p:nvSpPr>
            <p:cNvPr id="15" name="object 15"/>
            <p:cNvSpPr/>
            <p:nvPr/>
          </p:nvSpPr>
          <p:spPr>
            <a:xfrm>
              <a:off x="7471284" y="3626167"/>
              <a:ext cx="40005" cy="43815"/>
            </a:xfrm>
            <a:custGeom>
              <a:avLst/>
              <a:gdLst/>
              <a:ahLst/>
              <a:cxnLst/>
              <a:rect l="l" t="t" r="r" b="b"/>
              <a:pathLst>
                <a:path w="40004" h="43814">
                  <a:moveTo>
                    <a:pt x="39624" y="23324"/>
                  </a:moveTo>
                  <a:lnTo>
                    <a:pt x="0" y="0"/>
                  </a:lnTo>
                  <a:lnTo>
                    <a:pt x="15374" y="43349"/>
                  </a:lnTo>
                  <a:lnTo>
                    <a:pt x="39624" y="23324"/>
                  </a:lnTo>
                  <a:close/>
                </a:path>
              </a:pathLst>
            </a:custGeom>
            <a:ln w="9524">
              <a:solidFill>
                <a:srgbClr val="595959"/>
              </a:solidFill>
            </a:ln>
          </p:spPr>
          <p:txBody>
            <a:bodyPr wrap="square" lIns="0" tIns="0" rIns="0" bIns="0" rtlCol="0"/>
            <a:lstStyle/>
            <a:p>
              <a:endParaRPr/>
            </a:p>
          </p:txBody>
        </p:sp>
      </p:grpSp>
      <p:sp>
        <p:nvSpPr>
          <p:cNvPr id="16" name="object 16"/>
          <p:cNvSpPr/>
          <p:nvPr/>
        </p:nvSpPr>
        <p:spPr>
          <a:xfrm>
            <a:off x="698123" y="2397927"/>
            <a:ext cx="3565292" cy="1997913"/>
          </a:xfrm>
          <a:prstGeom prst="rect">
            <a:avLst/>
          </a:prstGeom>
          <a:blipFill>
            <a:blip r:embed="rId4" cstate="print"/>
            <a:stretch>
              <a:fillRect/>
            </a:stretch>
          </a:blipFill>
        </p:spPr>
        <p:txBody>
          <a:bodyPr wrap="square" lIns="0" tIns="0" rIns="0" bIns="0" rtlCol="0"/>
          <a:lstStyle/>
          <a:p>
            <a:endParaRPr/>
          </a:p>
        </p:txBody>
      </p:sp>
      <p:sp>
        <p:nvSpPr>
          <p:cNvPr id="17" name="object 17"/>
          <p:cNvSpPr txBox="1"/>
          <p:nvPr/>
        </p:nvSpPr>
        <p:spPr>
          <a:xfrm>
            <a:off x="4707861" y="4552073"/>
            <a:ext cx="2607945" cy="364490"/>
          </a:xfrm>
          <a:prstGeom prst="rect">
            <a:avLst/>
          </a:prstGeom>
        </p:spPr>
        <p:txBody>
          <a:bodyPr vert="horz" wrap="square" lIns="0" tIns="8890" rIns="0" bIns="0" rtlCol="0">
            <a:spAutoFit/>
          </a:bodyPr>
          <a:lstStyle/>
          <a:p>
            <a:pPr marL="12700" marR="5080">
              <a:lnSpc>
                <a:spcPct val="102299"/>
              </a:lnSpc>
              <a:spcBef>
                <a:spcPts val="70"/>
              </a:spcBef>
            </a:pPr>
            <a:r>
              <a:rPr sz="1100" u="sng" spc="-5" dirty="0">
                <a:solidFill>
                  <a:srgbClr val="0097A7"/>
                </a:solidFill>
                <a:uFill>
                  <a:solidFill>
                    <a:srgbClr val="0097A7"/>
                  </a:solidFill>
                </a:uFill>
                <a:latin typeface="Arial"/>
                <a:cs typeface="Arial"/>
                <a:hlinkClick r:id="rId5"/>
              </a:rPr>
              <a:t>http://yann.lecun.com/exdb/mnist/ </a:t>
            </a:r>
            <a:r>
              <a:rPr sz="1100" spc="-5" dirty="0">
                <a:solidFill>
                  <a:srgbClr val="0097A7"/>
                </a:solidFill>
                <a:latin typeface="Arial"/>
                <a:cs typeface="Arial"/>
              </a:rPr>
              <a:t> </a:t>
            </a:r>
            <a:r>
              <a:rPr sz="1100" u="sng" spc="-10" dirty="0">
                <a:solidFill>
                  <a:srgbClr val="0097A7"/>
                </a:solidFill>
                <a:uFill>
                  <a:solidFill>
                    <a:srgbClr val="0097A7"/>
                  </a:solidFill>
                </a:uFill>
                <a:latin typeface="Arial"/>
                <a:cs typeface="Arial"/>
                <a:hlinkClick r:id="rId6"/>
              </a:rPr>
              <a:t>https://soph.info/2018/11/08/mnist-history/</a:t>
            </a:r>
            <a:endParaRPr sz="1100">
              <a:latin typeface="Arial"/>
              <a:cs typeface="Arial"/>
            </a:endParaRPr>
          </a:p>
        </p:txBody>
      </p:sp>
      <p:sp>
        <p:nvSpPr>
          <p:cNvPr id="18" name="object 18"/>
          <p:cNvSpPr txBox="1"/>
          <p:nvPr/>
        </p:nvSpPr>
        <p:spPr>
          <a:xfrm>
            <a:off x="7796136" y="2353340"/>
            <a:ext cx="731520" cy="330200"/>
          </a:xfrm>
          <a:prstGeom prst="rect">
            <a:avLst/>
          </a:prstGeom>
        </p:spPr>
        <p:txBody>
          <a:bodyPr vert="horz" wrap="square" lIns="0" tIns="12700" rIns="0" bIns="0" rtlCol="0">
            <a:spAutoFit/>
          </a:bodyPr>
          <a:lstStyle/>
          <a:p>
            <a:pPr marL="12700" marR="5080">
              <a:lnSpc>
                <a:spcPct val="100000"/>
              </a:lnSpc>
              <a:spcBef>
                <a:spcPts val="100"/>
              </a:spcBef>
            </a:pPr>
            <a:r>
              <a:rPr sz="1000" dirty="0">
                <a:latin typeface="Arial"/>
                <a:cs typeface="Arial"/>
              </a:rPr>
              <a:t>more  </a:t>
            </a:r>
            <a:r>
              <a:rPr sz="1000" spc="-5" dirty="0">
                <a:latin typeface="Arial"/>
                <a:cs typeface="Arial"/>
              </a:rPr>
              <a:t>interpretable</a:t>
            </a:r>
            <a:endParaRPr sz="1000">
              <a:latin typeface="Arial"/>
              <a:cs typeface="Arial"/>
            </a:endParaRPr>
          </a:p>
        </p:txBody>
      </p:sp>
      <p:sp>
        <p:nvSpPr>
          <p:cNvPr id="19" name="object 19"/>
          <p:cNvSpPr txBox="1"/>
          <p:nvPr/>
        </p:nvSpPr>
        <p:spPr>
          <a:xfrm>
            <a:off x="7796136" y="3749816"/>
            <a:ext cx="731520" cy="330200"/>
          </a:xfrm>
          <a:prstGeom prst="rect">
            <a:avLst/>
          </a:prstGeom>
        </p:spPr>
        <p:txBody>
          <a:bodyPr vert="horz" wrap="square" lIns="0" tIns="12700" rIns="0" bIns="0" rtlCol="0">
            <a:spAutoFit/>
          </a:bodyPr>
          <a:lstStyle/>
          <a:p>
            <a:pPr marL="12700" marR="5080">
              <a:lnSpc>
                <a:spcPct val="100000"/>
              </a:lnSpc>
              <a:spcBef>
                <a:spcPts val="100"/>
              </a:spcBef>
            </a:pPr>
            <a:r>
              <a:rPr sz="1000" spc="-5" dirty="0">
                <a:latin typeface="Arial"/>
                <a:cs typeface="Arial"/>
              </a:rPr>
              <a:t>less  interpretable</a:t>
            </a:r>
            <a:endParaRPr sz="1000">
              <a:latin typeface="Arial"/>
              <a:cs typeface="Arial"/>
            </a:endParaRPr>
          </a:p>
        </p:txBody>
      </p:sp>
      <p:sp>
        <p:nvSpPr>
          <p:cNvPr id="20" name="object 20"/>
          <p:cNvSpPr txBox="1"/>
          <p:nvPr/>
        </p:nvSpPr>
        <p:spPr>
          <a:xfrm>
            <a:off x="2079071" y="4507662"/>
            <a:ext cx="890905"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MNIST</a:t>
            </a:r>
            <a:r>
              <a:rPr sz="1000" spc="-90" dirty="0">
                <a:latin typeface="Arial"/>
                <a:cs typeface="Arial"/>
              </a:rPr>
              <a:t> </a:t>
            </a:r>
            <a:r>
              <a:rPr sz="1000" spc="-5" dirty="0">
                <a:latin typeface="Arial"/>
                <a:cs typeface="Arial"/>
              </a:rPr>
              <a:t>Dataset</a:t>
            </a:r>
            <a:endParaRPr sz="10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215986"/>
            <a:ext cx="6991350" cy="382156"/>
          </a:xfrm>
          <a:prstGeom prst="rect">
            <a:avLst/>
          </a:prstGeom>
        </p:spPr>
        <p:txBody>
          <a:bodyPr vert="horz" wrap="square" lIns="0" tIns="12700" rIns="0" bIns="0" rtlCol="0">
            <a:spAutoFit/>
          </a:bodyPr>
          <a:lstStyle/>
          <a:p>
            <a:pPr marL="12700">
              <a:lnSpc>
                <a:spcPct val="100000"/>
              </a:lnSpc>
              <a:spcBef>
                <a:spcPts val="100"/>
              </a:spcBef>
            </a:pPr>
            <a:r>
              <a:rPr spc="-5" dirty="0"/>
              <a:t>Interpretability and Performance </a:t>
            </a:r>
            <a:r>
              <a:rPr spc="-15" dirty="0"/>
              <a:t>Trade-offs</a:t>
            </a:r>
            <a:endParaRPr dirty="0"/>
          </a:p>
        </p:txBody>
      </p:sp>
      <p:sp>
        <p:nvSpPr>
          <p:cNvPr id="5" name="Text Placeholder 4"/>
          <p:cNvSpPr>
            <a:spLocks noGrp="1"/>
          </p:cNvSpPr>
          <p:nvPr>
            <p:ph type="body" sz="quarter" idx="14"/>
          </p:nvPr>
        </p:nvSpPr>
        <p:spPr/>
        <p:txBody>
          <a:bodyPr>
            <a:normAutofit lnSpcReduction="10000"/>
          </a:bodyPr>
          <a:lstStyle/>
          <a:p>
            <a:endParaRPr lang="en-IN"/>
          </a:p>
        </p:txBody>
      </p:sp>
      <p:sp>
        <p:nvSpPr>
          <p:cNvPr id="3" name="object 3"/>
          <p:cNvSpPr/>
          <p:nvPr/>
        </p:nvSpPr>
        <p:spPr>
          <a:xfrm>
            <a:off x="1955046" y="1409497"/>
            <a:ext cx="5221574" cy="3004868"/>
          </a:xfrm>
          <a:prstGeom prst="rect">
            <a:avLst/>
          </a:prstGeom>
          <a:blipFill>
            <a:blip r:embed="rId3" cstate="print"/>
            <a:stretch>
              <a:fillRect/>
            </a:stretch>
          </a:blipFill>
        </p:spPr>
        <p:txBody>
          <a:bodyPr wrap="square" lIns="0" tIns="0" rIns="0" bIns="0" rtlCol="0"/>
          <a:lstStyle/>
          <a:p>
            <a:endParaRPr/>
          </a:p>
        </p:txBody>
      </p:sp>
      <p:sp>
        <p:nvSpPr>
          <p:cNvPr id="6" name="Rectangle 5"/>
          <p:cNvSpPr/>
          <p:nvPr/>
        </p:nvSpPr>
        <p:spPr>
          <a:xfrm>
            <a:off x="6400800" y="4400550"/>
            <a:ext cx="1919628" cy="369332"/>
          </a:xfrm>
          <a:prstGeom prst="rect">
            <a:avLst/>
          </a:prstGeom>
        </p:spPr>
        <p:txBody>
          <a:bodyPr wrap="none">
            <a:spAutoFit/>
          </a:bodyPr>
          <a:lstStyle/>
          <a:p>
            <a:r>
              <a:rPr lang="en-IN" u="heavy" spc="10" dirty="0" err="1">
                <a:solidFill>
                  <a:srgbClr val="0097A7"/>
                </a:solidFill>
                <a:uFill>
                  <a:solidFill>
                    <a:srgbClr val="0097A7"/>
                  </a:solidFill>
                </a:uFill>
                <a:hlinkClick r:id="rId4"/>
              </a:rPr>
              <a:t>Arrieta</a:t>
            </a:r>
            <a:r>
              <a:rPr lang="en-IN" u="heavy" spc="10" dirty="0">
                <a:solidFill>
                  <a:srgbClr val="0097A7"/>
                </a:solidFill>
                <a:uFill>
                  <a:solidFill>
                    <a:srgbClr val="0097A7"/>
                  </a:solidFill>
                </a:uFill>
                <a:hlinkClick r:id="rId4"/>
              </a:rPr>
              <a:t> </a:t>
            </a:r>
            <a:r>
              <a:rPr lang="en-IN" u="heavy" spc="-5" dirty="0">
                <a:solidFill>
                  <a:srgbClr val="0097A7"/>
                </a:solidFill>
                <a:uFill>
                  <a:solidFill>
                    <a:srgbClr val="0097A7"/>
                  </a:solidFill>
                </a:uFill>
                <a:hlinkClick r:id="rId4"/>
              </a:rPr>
              <a:t>et al.,</a:t>
            </a:r>
            <a:r>
              <a:rPr lang="en-IN" u="heavy" spc="-100" dirty="0">
                <a:solidFill>
                  <a:srgbClr val="0097A7"/>
                </a:solidFill>
                <a:uFill>
                  <a:solidFill>
                    <a:srgbClr val="0097A7"/>
                  </a:solidFill>
                </a:uFill>
                <a:hlinkClick r:id="rId4"/>
              </a:rPr>
              <a:t> </a:t>
            </a:r>
            <a:r>
              <a:rPr lang="en-IN" u="heavy" dirty="0">
                <a:solidFill>
                  <a:srgbClr val="0097A7"/>
                </a:solidFill>
                <a:uFill>
                  <a:solidFill>
                    <a:srgbClr val="0097A7"/>
                  </a:solidFill>
                </a:uFill>
                <a:hlinkClick r:id="rId4"/>
              </a:rPr>
              <a:t>2019</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743201"/>
            <a:ext cx="7886700" cy="678656"/>
          </a:xfrm>
        </p:spPr>
        <p:txBody>
          <a:bodyPr/>
          <a:lstStyle/>
          <a:p>
            <a:r>
              <a:rPr lang="en-US" dirty="0"/>
              <a:t>Thank You!</a:t>
            </a:r>
          </a:p>
        </p:txBody>
      </p:sp>
      <p:sp>
        <p:nvSpPr>
          <p:cNvPr id="3" name="Text Placeholder 2"/>
          <p:cNvSpPr>
            <a:spLocks noGrp="1"/>
          </p:cNvSpPr>
          <p:nvPr>
            <p:ph type="body" idx="1"/>
          </p:nvPr>
        </p:nvSpPr>
        <p:spPr>
          <a:xfrm>
            <a:off x="623888" y="3904060"/>
            <a:ext cx="7886700" cy="1125140"/>
          </a:xfrm>
        </p:spPr>
        <p:txBody>
          <a:bodyPr/>
          <a:lstStyle/>
          <a:p>
            <a:endParaRPr lang="en-US" dirty="0"/>
          </a:p>
        </p:txBody>
      </p:sp>
    </p:spTree>
    <p:extLst>
      <p:ext uri="{BB962C8B-B14F-4D97-AF65-F5344CB8AC3E}">
        <p14:creationId xmlns:p14="http://schemas.microsoft.com/office/powerpoint/2010/main" val="967124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Accountability</a:t>
            </a:r>
          </a:p>
        </p:txBody>
      </p:sp>
      <p:sp>
        <p:nvSpPr>
          <p:cNvPr id="3" name="Text Placeholder 2"/>
          <p:cNvSpPr>
            <a:spLocks noGrp="1"/>
          </p:cNvSpPr>
          <p:nvPr>
            <p:ph type="body" sz="quarter" idx="13"/>
          </p:nvPr>
        </p:nvSpPr>
        <p:spPr>
          <a:xfrm>
            <a:off x="643304" y="1200151"/>
            <a:ext cx="2480896" cy="2046685"/>
          </a:xfrm>
        </p:spPr>
        <p:txBody>
          <a:bodyPr>
            <a:normAutofit/>
          </a:bodyPr>
          <a:lstStyle/>
          <a:p>
            <a:r>
              <a:rPr lang="en-US" sz="1800" spc="-5" dirty="0">
                <a:latin typeface="Helvetica" panose="020B0604020202020204" pitchFamily="34" charset="0"/>
                <a:cs typeface="Helvetica" panose="020B0604020202020204" pitchFamily="34" charset="0"/>
              </a:rPr>
              <a:t>Who takes the  </a:t>
            </a:r>
            <a:r>
              <a:rPr lang="en-US" sz="1800" dirty="0">
                <a:latin typeface="Helvetica" panose="020B0604020202020204" pitchFamily="34" charset="0"/>
                <a:cs typeface="Helvetica" panose="020B0604020202020204" pitchFamily="34" charset="0"/>
              </a:rPr>
              <a:t>responsibilities </a:t>
            </a:r>
            <a:r>
              <a:rPr lang="en-US" sz="1800" spc="-5" dirty="0">
                <a:latin typeface="Helvetica" panose="020B0604020202020204" pitchFamily="34" charset="0"/>
                <a:cs typeface="Helvetica" panose="020B0604020202020204" pitchFamily="34" charset="0"/>
              </a:rPr>
              <a:t>for</a:t>
            </a:r>
            <a:r>
              <a:rPr lang="en-US" sz="1800" spc="-105" dirty="0">
                <a:latin typeface="Helvetica" panose="020B0604020202020204" pitchFamily="34" charset="0"/>
                <a:cs typeface="Helvetica" panose="020B0604020202020204" pitchFamily="34" charset="0"/>
              </a:rPr>
              <a:t> </a:t>
            </a:r>
            <a:r>
              <a:rPr lang="en-US" sz="1800" spc="-5" dirty="0">
                <a:latin typeface="Helvetica" panose="020B0604020202020204" pitchFamily="34" charset="0"/>
                <a:cs typeface="Helvetica" panose="020B0604020202020204" pitchFamily="34" charset="0"/>
              </a:rPr>
              <a:t>failed </a:t>
            </a:r>
            <a:r>
              <a:rPr lang="en-US" sz="1800" dirty="0">
                <a:latin typeface="Helvetica" panose="020B0604020202020204" pitchFamily="34" charset="0"/>
                <a:cs typeface="Helvetica" panose="020B0604020202020204" pitchFamily="34" charset="0"/>
              </a:rPr>
              <a:t>ML</a:t>
            </a:r>
            <a:r>
              <a:rPr lang="en-US" sz="1800" spc="-75" dirty="0">
                <a:latin typeface="Helvetica" panose="020B0604020202020204" pitchFamily="34" charset="0"/>
                <a:cs typeface="Helvetica" panose="020B0604020202020204" pitchFamily="34" charset="0"/>
              </a:rPr>
              <a:t> </a:t>
            </a:r>
            <a:r>
              <a:rPr lang="en-US" sz="1800" dirty="0">
                <a:latin typeface="Helvetica" panose="020B0604020202020204" pitchFamily="34" charset="0"/>
                <a:cs typeface="Helvetica" panose="020B0604020202020204" pitchFamily="34" charset="0"/>
              </a:rPr>
              <a:t>models?</a:t>
            </a:r>
          </a:p>
        </p:txBody>
      </p:sp>
      <p:sp>
        <p:nvSpPr>
          <p:cNvPr id="4" name="Text Placeholder 3"/>
          <p:cNvSpPr>
            <a:spLocks noGrp="1"/>
          </p:cNvSpPr>
          <p:nvPr>
            <p:ph type="body" sz="quarter" idx="14"/>
          </p:nvPr>
        </p:nvSpPr>
        <p:spPr/>
        <p:txBody>
          <a:bodyPr>
            <a:normAutofit lnSpcReduction="10000"/>
          </a:bodyPr>
          <a:lstStyle/>
          <a:p>
            <a:endParaRPr lang="en-IN"/>
          </a:p>
        </p:txBody>
      </p:sp>
      <p:sp>
        <p:nvSpPr>
          <p:cNvPr id="5" name="object 4"/>
          <p:cNvSpPr/>
          <p:nvPr/>
        </p:nvSpPr>
        <p:spPr>
          <a:xfrm>
            <a:off x="3048000" y="1276350"/>
            <a:ext cx="4916315" cy="276789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70917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Transparency</a:t>
            </a:r>
          </a:p>
        </p:txBody>
      </p:sp>
      <p:sp>
        <p:nvSpPr>
          <p:cNvPr id="3" name="Text Placeholder 2"/>
          <p:cNvSpPr>
            <a:spLocks noGrp="1"/>
          </p:cNvSpPr>
          <p:nvPr>
            <p:ph type="body" sz="quarter" idx="13"/>
          </p:nvPr>
        </p:nvSpPr>
        <p:spPr>
          <a:xfrm>
            <a:off x="643304" y="1200151"/>
            <a:ext cx="2861896" cy="2046685"/>
          </a:xfrm>
        </p:spPr>
        <p:txBody>
          <a:bodyPr/>
          <a:lstStyle/>
          <a:p>
            <a:r>
              <a:rPr lang="en-US" sz="1800" spc="-5" dirty="0">
                <a:latin typeface="Helvetica" panose="020B0604020202020204" pitchFamily="34" charset="0"/>
                <a:cs typeface="Helvetica" panose="020B0604020202020204" pitchFamily="34" charset="0"/>
              </a:rPr>
              <a:t>What to do to </a:t>
            </a:r>
            <a:r>
              <a:rPr lang="en-US" sz="1800" dirty="0">
                <a:latin typeface="Helvetica" panose="020B0604020202020204" pitchFamily="34" charset="0"/>
                <a:cs typeface="Helvetica" panose="020B0604020202020204" pitchFamily="34" charset="0"/>
              </a:rPr>
              <a:t>make</a:t>
            </a:r>
            <a:r>
              <a:rPr lang="en-US" sz="1800" spc="-85" dirty="0">
                <a:latin typeface="Helvetica" panose="020B0604020202020204" pitchFamily="34" charset="0"/>
                <a:cs typeface="Helvetica" panose="020B0604020202020204" pitchFamily="34" charset="0"/>
              </a:rPr>
              <a:t> </a:t>
            </a:r>
            <a:r>
              <a:rPr lang="en-US" sz="1800" dirty="0">
                <a:latin typeface="Helvetica" panose="020B0604020202020204" pitchFamily="34" charset="0"/>
                <a:cs typeface="Helvetica" panose="020B0604020202020204" pitchFamily="34" charset="0"/>
              </a:rPr>
              <a:t>ML  models </a:t>
            </a:r>
            <a:r>
              <a:rPr lang="en-US" sz="1800" spc="-5" dirty="0">
                <a:latin typeface="Helvetica" panose="020B0604020202020204" pitchFamily="34" charset="0"/>
                <a:cs typeface="Helvetica" panose="020B0604020202020204" pitchFamily="34" charset="0"/>
              </a:rPr>
              <a:t>transparent  and </a:t>
            </a:r>
            <a:r>
              <a:rPr lang="en-US" sz="1800" dirty="0">
                <a:latin typeface="Helvetica" panose="020B0604020202020204" pitchFamily="34" charset="0"/>
                <a:cs typeface="Helvetica" panose="020B0604020202020204" pitchFamily="34" charset="0"/>
              </a:rPr>
              <a:t>comply </a:t>
            </a:r>
            <a:r>
              <a:rPr lang="en-US" sz="1800" spc="-5" dirty="0">
                <a:latin typeface="Helvetica" panose="020B0604020202020204" pitchFamily="34" charset="0"/>
                <a:cs typeface="Helvetica" panose="020B0604020202020204" pitchFamily="34" charset="0"/>
              </a:rPr>
              <a:t>with </a:t>
            </a:r>
            <a:r>
              <a:rPr lang="en-US" sz="1800" dirty="0">
                <a:latin typeface="Helvetica" panose="020B0604020202020204" pitchFamily="34" charset="0"/>
                <a:cs typeface="Helvetica" panose="020B0604020202020204" pitchFamily="34" charset="0"/>
              </a:rPr>
              <a:t>regulations?</a:t>
            </a:r>
          </a:p>
          <a:p>
            <a:endParaRPr lang="en-IN" dirty="0"/>
          </a:p>
        </p:txBody>
      </p:sp>
      <p:sp>
        <p:nvSpPr>
          <p:cNvPr id="4" name="Text Placeholder 3"/>
          <p:cNvSpPr>
            <a:spLocks noGrp="1"/>
          </p:cNvSpPr>
          <p:nvPr>
            <p:ph type="body" sz="quarter" idx="14"/>
          </p:nvPr>
        </p:nvSpPr>
        <p:spPr/>
        <p:txBody>
          <a:bodyPr>
            <a:normAutofit lnSpcReduction="10000"/>
          </a:bodyPr>
          <a:lstStyle/>
          <a:p>
            <a:endParaRPr lang="en-IN"/>
          </a:p>
        </p:txBody>
      </p:sp>
      <p:sp>
        <p:nvSpPr>
          <p:cNvPr id="5" name="object 4"/>
          <p:cNvSpPr/>
          <p:nvPr/>
        </p:nvSpPr>
        <p:spPr>
          <a:xfrm>
            <a:off x="3581400" y="1200150"/>
            <a:ext cx="4191000" cy="28194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1397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Privacy Issues</a:t>
            </a:r>
          </a:p>
        </p:txBody>
      </p:sp>
      <p:sp>
        <p:nvSpPr>
          <p:cNvPr id="3" name="Text Placeholder 2"/>
          <p:cNvSpPr>
            <a:spLocks noGrp="1"/>
          </p:cNvSpPr>
          <p:nvPr>
            <p:ph type="body" sz="quarter" idx="13"/>
          </p:nvPr>
        </p:nvSpPr>
        <p:spPr>
          <a:xfrm>
            <a:off x="643304" y="1200151"/>
            <a:ext cx="3090496" cy="2046685"/>
          </a:xfrm>
        </p:spPr>
        <p:txBody>
          <a:bodyPr>
            <a:normAutofit/>
          </a:bodyPr>
          <a:lstStyle/>
          <a:p>
            <a:r>
              <a:rPr lang="en-US" sz="1800" spc="-5" dirty="0">
                <a:latin typeface="Helvetica" panose="020B0604020202020204" pitchFamily="34" charset="0"/>
                <a:cs typeface="Helvetica" panose="020B0604020202020204" pitchFamily="34" charset="0"/>
              </a:rPr>
              <a:t>How to protect user privacies  when exposing data to </a:t>
            </a:r>
            <a:r>
              <a:rPr lang="en-US" sz="1800" dirty="0">
                <a:latin typeface="Helvetica" panose="020B0604020202020204" pitchFamily="34" charset="0"/>
                <a:cs typeface="Helvetica" panose="020B0604020202020204" pitchFamily="34" charset="0"/>
              </a:rPr>
              <a:t>ML models?</a:t>
            </a:r>
          </a:p>
          <a:p>
            <a:endParaRPr lang="en-IN" sz="1800" dirty="0">
              <a:latin typeface="Helvetica" panose="020B0604020202020204" pitchFamily="34" charset="0"/>
              <a:cs typeface="Helvetica" panose="020B0604020202020204" pitchFamily="34" charset="0"/>
            </a:endParaRPr>
          </a:p>
        </p:txBody>
      </p:sp>
      <p:sp>
        <p:nvSpPr>
          <p:cNvPr id="4" name="Text Placeholder 3"/>
          <p:cNvSpPr>
            <a:spLocks noGrp="1"/>
          </p:cNvSpPr>
          <p:nvPr>
            <p:ph type="body" sz="quarter" idx="14"/>
          </p:nvPr>
        </p:nvSpPr>
        <p:spPr/>
        <p:txBody>
          <a:bodyPr>
            <a:normAutofit lnSpcReduction="10000"/>
          </a:bodyPr>
          <a:lstStyle/>
          <a:p>
            <a:endParaRPr lang="en-IN"/>
          </a:p>
        </p:txBody>
      </p:sp>
      <p:sp>
        <p:nvSpPr>
          <p:cNvPr id="5" name="object 4"/>
          <p:cNvSpPr/>
          <p:nvPr/>
        </p:nvSpPr>
        <p:spPr>
          <a:xfrm>
            <a:off x="3581400" y="1200150"/>
            <a:ext cx="4585215" cy="31820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93222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Security Issues</a:t>
            </a:r>
          </a:p>
        </p:txBody>
      </p:sp>
      <p:sp>
        <p:nvSpPr>
          <p:cNvPr id="3" name="Text Placeholder 2"/>
          <p:cNvSpPr>
            <a:spLocks noGrp="1"/>
          </p:cNvSpPr>
          <p:nvPr>
            <p:ph type="body" sz="quarter" idx="13"/>
          </p:nvPr>
        </p:nvSpPr>
        <p:spPr>
          <a:xfrm>
            <a:off x="643304" y="1200151"/>
            <a:ext cx="3090496" cy="2046685"/>
          </a:xfrm>
        </p:spPr>
        <p:txBody>
          <a:bodyPr>
            <a:normAutofit/>
          </a:bodyPr>
          <a:lstStyle/>
          <a:p>
            <a:pPr marL="379095" marR="5080" indent="-367030">
              <a:lnSpc>
                <a:spcPct val="114599"/>
              </a:lnSpc>
              <a:spcBef>
                <a:spcPts val="100"/>
              </a:spcBef>
              <a:buSzPct val="60000"/>
              <a:buChar char="●"/>
              <a:tabLst>
                <a:tab pos="379095" algn="l"/>
                <a:tab pos="379730" algn="l"/>
              </a:tabLst>
            </a:pPr>
            <a:r>
              <a:rPr lang="en-US" sz="1800" spc="-5" dirty="0">
                <a:solidFill>
                  <a:srgbClr val="595959"/>
                </a:solidFill>
                <a:latin typeface="Helvetica" panose="020B0604020202020204" pitchFamily="34" charset="0"/>
                <a:cs typeface="Helvetica" panose="020B0604020202020204" pitchFamily="34" charset="0"/>
              </a:rPr>
              <a:t>How do we defend </a:t>
            </a:r>
            <a:r>
              <a:rPr lang="en-US" sz="1800" dirty="0">
                <a:solidFill>
                  <a:srgbClr val="595959"/>
                </a:solidFill>
                <a:latin typeface="Helvetica" panose="020B0604020202020204" pitchFamily="34" charset="0"/>
                <a:cs typeface="Helvetica" panose="020B0604020202020204" pitchFamily="34" charset="0"/>
              </a:rPr>
              <a:t>ML</a:t>
            </a:r>
            <a:r>
              <a:rPr lang="en-US" sz="1800" spc="-150" dirty="0">
                <a:solidFill>
                  <a:srgbClr val="595959"/>
                </a:solidFill>
                <a:latin typeface="Helvetica" panose="020B0604020202020204" pitchFamily="34" charset="0"/>
                <a:cs typeface="Helvetica" panose="020B0604020202020204" pitchFamily="34" charset="0"/>
              </a:rPr>
              <a:t> </a:t>
            </a:r>
            <a:r>
              <a:rPr lang="en-US" sz="1800" dirty="0">
                <a:solidFill>
                  <a:srgbClr val="595959"/>
                </a:solidFill>
                <a:latin typeface="Helvetica" panose="020B0604020202020204" pitchFamily="34" charset="0"/>
                <a:cs typeface="Helvetica" panose="020B0604020202020204" pitchFamily="34" charset="0"/>
              </a:rPr>
              <a:t>models </a:t>
            </a:r>
            <a:r>
              <a:rPr lang="en-US" sz="1800" spc="-5" dirty="0">
                <a:solidFill>
                  <a:srgbClr val="595959"/>
                </a:solidFill>
                <a:latin typeface="Helvetica" panose="020B0604020202020204" pitchFamily="34" charset="0"/>
                <a:cs typeface="Helvetica" panose="020B0604020202020204" pitchFamily="34" charset="0"/>
              </a:rPr>
              <a:t>against data</a:t>
            </a:r>
            <a:r>
              <a:rPr lang="en-US" sz="1800" spc="-20" dirty="0">
                <a:solidFill>
                  <a:srgbClr val="595959"/>
                </a:solidFill>
                <a:latin typeface="Helvetica" panose="020B0604020202020204" pitchFamily="34" charset="0"/>
                <a:cs typeface="Helvetica" panose="020B0604020202020204" pitchFamily="34" charset="0"/>
              </a:rPr>
              <a:t> </a:t>
            </a:r>
            <a:r>
              <a:rPr lang="en-US" sz="1800" spc="-5" dirty="0">
                <a:solidFill>
                  <a:srgbClr val="595959"/>
                </a:solidFill>
                <a:latin typeface="Helvetica" panose="020B0604020202020204" pitchFamily="34" charset="0"/>
                <a:cs typeface="Helvetica" panose="020B0604020202020204" pitchFamily="34" charset="0"/>
              </a:rPr>
              <a:t>poisoning?</a:t>
            </a:r>
            <a:endParaRPr lang="en-US" sz="1800" dirty="0">
              <a:latin typeface="Helvetica" panose="020B0604020202020204" pitchFamily="34" charset="0"/>
              <a:cs typeface="Helvetica" panose="020B0604020202020204" pitchFamily="34" charset="0"/>
            </a:endParaRPr>
          </a:p>
        </p:txBody>
      </p:sp>
      <p:sp>
        <p:nvSpPr>
          <p:cNvPr id="4" name="Text Placeholder 3"/>
          <p:cNvSpPr>
            <a:spLocks noGrp="1"/>
          </p:cNvSpPr>
          <p:nvPr>
            <p:ph type="body" sz="quarter" idx="14"/>
          </p:nvPr>
        </p:nvSpPr>
        <p:spPr/>
        <p:txBody>
          <a:bodyPr>
            <a:normAutofit lnSpcReduction="10000"/>
          </a:bodyPr>
          <a:lstStyle/>
          <a:p>
            <a:endParaRPr lang="en-IN"/>
          </a:p>
        </p:txBody>
      </p:sp>
      <p:sp>
        <p:nvSpPr>
          <p:cNvPr id="6" name="object 4"/>
          <p:cNvSpPr/>
          <p:nvPr/>
        </p:nvSpPr>
        <p:spPr>
          <a:xfrm>
            <a:off x="3429000" y="1123951"/>
            <a:ext cx="4612540" cy="29718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32401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FAccT</a:t>
            </a:r>
            <a:r>
              <a:rPr lang="en-IN" dirty="0"/>
              <a:t> Overview</a:t>
            </a:r>
          </a:p>
        </p:txBody>
      </p:sp>
      <p:sp>
        <p:nvSpPr>
          <p:cNvPr id="3" name="Text Placeholder 2"/>
          <p:cNvSpPr>
            <a:spLocks noGrp="1"/>
          </p:cNvSpPr>
          <p:nvPr>
            <p:ph type="body" sz="quarter" idx="13"/>
          </p:nvPr>
        </p:nvSpPr>
        <p:spPr/>
        <p:txBody>
          <a:bodyPr/>
          <a:lstStyle/>
          <a:p>
            <a:endParaRPr lang="en-IN"/>
          </a:p>
        </p:txBody>
      </p:sp>
      <p:sp>
        <p:nvSpPr>
          <p:cNvPr id="5" name="object 4"/>
          <p:cNvSpPr/>
          <p:nvPr/>
        </p:nvSpPr>
        <p:spPr>
          <a:xfrm>
            <a:off x="304800" y="3562350"/>
            <a:ext cx="8514080" cy="1212215"/>
          </a:xfrm>
          <a:custGeom>
            <a:avLst/>
            <a:gdLst/>
            <a:ahLst/>
            <a:cxnLst/>
            <a:rect l="l" t="t" r="r" b="b"/>
            <a:pathLst>
              <a:path w="8514080" h="1212214">
                <a:moveTo>
                  <a:pt x="8513682" y="1211697"/>
                </a:moveTo>
                <a:lnTo>
                  <a:pt x="0" y="1211697"/>
                </a:lnTo>
                <a:lnTo>
                  <a:pt x="0" y="0"/>
                </a:lnTo>
                <a:lnTo>
                  <a:pt x="8513682" y="0"/>
                </a:lnTo>
                <a:lnTo>
                  <a:pt x="8513682" y="1211697"/>
                </a:lnTo>
                <a:close/>
              </a:path>
            </a:pathLst>
          </a:custGeom>
          <a:solidFill>
            <a:schemeClr val="accent2">
              <a:lumMod val="20000"/>
              <a:lumOff val="80000"/>
            </a:schemeClr>
          </a:solidFill>
        </p:spPr>
        <p:txBody>
          <a:bodyPr wrap="square" lIns="0" tIns="0" rIns="0" bIns="0" rtlCol="0"/>
          <a:lstStyle/>
          <a:p>
            <a:endParaRPr/>
          </a:p>
        </p:txBody>
      </p:sp>
      <p:sp>
        <p:nvSpPr>
          <p:cNvPr id="6" name="object 4"/>
          <p:cNvSpPr/>
          <p:nvPr/>
        </p:nvSpPr>
        <p:spPr>
          <a:xfrm>
            <a:off x="304800" y="2343150"/>
            <a:ext cx="8514080" cy="1212215"/>
          </a:xfrm>
          <a:custGeom>
            <a:avLst/>
            <a:gdLst/>
            <a:ahLst/>
            <a:cxnLst/>
            <a:rect l="l" t="t" r="r" b="b"/>
            <a:pathLst>
              <a:path w="8514080" h="1212214">
                <a:moveTo>
                  <a:pt x="8513682" y="1211697"/>
                </a:moveTo>
                <a:lnTo>
                  <a:pt x="0" y="1211697"/>
                </a:lnTo>
                <a:lnTo>
                  <a:pt x="0" y="0"/>
                </a:lnTo>
                <a:lnTo>
                  <a:pt x="8513682" y="0"/>
                </a:lnTo>
                <a:lnTo>
                  <a:pt x="8513682" y="1211697"/>
                </a:lnTo>
                <a:close/>
              </a:path>
            </a:pathLst>
          </a:custGeom>
          <a:solidFill>
            <a:schemeClr val="accent3">
              <a:lumMod val="40000"/>
              <a:lumOff val="60000"/>
            </a:schemeClr>
          </a:solidFill>
        </p:spPr>
        <p:txBody>
          <a:bodyPr wrap="square" lIns="0" tIns="0" rIns="0" bIns="0" rtlCol="0"/>
          <a:lstStyle/>
          <a:p>
            <a:endParaRPr/>
          </a:p>
        </p:txBody>
      </p:sp>
      <p:grpSp>
        <p:nvGrpSpPr>
          <p:cNvPr id="7" name="object 3"/>
          <p:cNvGrpSpPr/>
          <p:nvPr/>
        </p:nvGrpSpPr>
        <p:grpSpPr>
          <a:xfrm>
            <a:off x="312949" y="1147447"/>
            <a:ext cx="8514080" cy="1999614"/>
            <a:chOff x="312949" y="1147447"/>
            <a:chExt cx="8514080" cy="1999614"/>
          </a:xfrm>
        </p:grpSpPr>
        <p:sp>
          <p:nvSpPr>
            <p:cNvPr id="8" name="object 4"/>
            <p:cNvSpPr/>
            <p:nvPr/>
          </p:nvSpPr>
          <p:spPr>
            <a:xfrm>
              <a:off x="312949" y="1147447"/>
              <a:ext cx="8514080" cy="1212215"/>
            </a:xfrm>
            <a:custGeom>
              <a:avLst/>
              <a:gdLst/>
              <a:ahLst/>
              <a:cxnLst/>
              <a:rect l="l" t="t" r="r" b="b"/>
              <a:pathLst>
                <a:path w="8514080" h="1212214">
                  <a:moveTo>
                    <a:pt x="8513682" y="1211697"/>
                  </a:moveTo>
                  <a:lnTo>
                    <a:pt x="0" y="1211697"/>
                  </a:lnTo>
                  <a:lnTo>
                    <a:pt x="0" y="0"/>
                  </a:lnTo>
                  <a:lnTo>
                    <a:pt x="8513682" y="0"/>
                  </a:lnTo>
                  <a:lnTo>
                    <a:pt x="8513682" y="1211697"/>
                  </a:lnTo>
                  <a:close/>
                </a:path>
              </a:pathLst>
            </a:custGeom>
            <a:solidFill>
              <a:srgbClr val="EDEDED"/>
            </a:solidFill>
          </p:spPr>
          <p:txBody>
            <a:bodyPr wrap="square" lIns="0" tIns="0" rIns="0" bIns="0" rtlCol="0"/>
            <a:lstStyle/>
            <a:p>
              <a:endParaRPr/>
            </a:p>
          </p:txBody>
        </p:sp>
        <p:sp>
          <p:nvSpPr>
            <p:cNvPr id="9" name="object 5"/>
            <p:cNvSpPr/>
            <p:nvPr/>
          </p:nvSpPr>
          <p:spPr>
            <a:xfrm>
              <a:off x="2196870" y="1392384"/>
              <a:ext cx="1749425" cy="1749425"/>
            </a:xfrm>
            <a:custGeom>
              <a:avLst/>
              <a:gdLst/>
              <a:ahLst/>
              <a:cxnLst/>
              <a:rect l="l" t="t" r="r" b="b"/>
              <a:pathLst>
                <a:path w="1749425" h="1749425">
                  <a:moveTo>
                    <a:pt x="874648" y="1749309"/>
                  </a:moveTo>
                  <a:lnTo>
                    <a:pt x="826659" y="1748014"/>
                  </a:lnTo>
                  <a:lnTo>
                    <a:pt x="779346" y="1744176"/>
                  </a:lnTo>
                  <a:lnTo>
                    <a:pt x="732777" y="1737861"/>
                  </a:lnTo>
                  <a:lnTo>
                    <a:pt x="687017" y="1729135"/>
                  </a:lnTo>
                  <a:lnTo>
                    <a:pt x="642134" y="1718065"/>
                  </a:lnTo>
                  <a:lnTo>
                    <a:pt x="598194" y="1704718"/>
                  </a:lnTo>
                  <a:lnTo>
                    <a:pt x="555263" y="1689160"/>
                  </a:lnTo>
                  <a:lnTo>
                    <a:pt x="513410" y="1671459"/>
                  </a:lnTo>
                  <a:lnTo>
                    <a:pt x="472699" y="1651680"/>
                  </a:lnTo>
                  <a:lnTo>
                    <a:pt x="433199" y="1629892"/>
                  </a:lnTo>
                  <a:lnTo>
                    <a:pt x="394975" y="1606159"/>
                  </a:lnTo>
                  <a:lnTo>
                    <a:pt x="358094" y="1580550"/>
                  </a:lnTo>
                  <a:lnTo>
                    <a:pt x="322624" y="1553130"/>
                  </a:lnTo>
                  <a:lnTo>
                    <a:pt x="288630" y="1523967"/>
                  </a:lnTo>
                  <a:lnTo>
                    <a:pt x="256180" y="1493126"/>
                  </a:lnTo>
                  <a:lnTo>
                    <a:pt x="225340" y="1460676"/>
                  </a:lnTo>
                  <a:lnTo>
                    <a:pt x="196177" y="1426682"/>
                  </a:lnTo>
                  <a:lnTo>
                    <a:pt x="168758" y="1391211"/>
                  </a:lnTo>
                  <a:lnTo>
                    <a:pt x="143148" y="1354330"/>
                  </a:lnTo>
                  <a:lnTo>
                    <a:pt x="119416" y="1316106"/>
                  </a:lnTo>
                  <a:lnTo>
                    <a:pt x="97627" y="1276605"/>
                  </a:lnTo>
                  <a:lnTo>
                    <a:pt x="77849" y="1235894"/>
                  </a:lnTo>
                  <a:lnTo>
                    <a:pt x="60148" y="1194039"/>
                  </a:lnTo>
                  <a:lnTo>
                    <a:pt x="44590" y="1151108"/>
                  </a:lnTo>
                  <a:lnTo>
                    <a:pt x="31243" y="1107167"/>
                  </a:lnTo>
                  <a:lnTo>
                    <a:pt x="20173" y="1062283"/>
                  </a:lnTo>
                  <a:lnTo>
                    <a:pt x="11447" y="1016522"/>
                  </a:lnTo>
                  <a:lnTo>
                    <a:pt x="5132" y="969952"/>
                  </a:lnTo>
                  <a:lnTo>
                    <a:pt x="1294" y="922638"/>
                  </a:lnTo>
                  <a:lnTo>
                    <a:pt x="0" y="874648"/>
                  </a:lnTo>
                  <a:lnTo>
                    <a:pt x="1294" y="826658"/>
                  </a:lnTo>
                  <a:lnTo>
                    <a:pt x="5132" y="779345"/>
                  </a:lnTo>
                  <a:lnTo>
                    <a:pt x="11447" y="732775"/>
                  </a:lnTo>
                  <a:lnTo>
                    <a:pt x="20173" y="687015"/>
                  </a:lnTo>
                  <a:lnTo>
                    <a:pt x="31243" y="642132"/>
                  </a:lnTo>
                  <a:lnTo>
                    <a:pt x="44590" y="598192"/>
                  </a:lnTo>
                  <a:lnTo>
                    <a:pt x="60148" y="555261"/>
                  </a:lnTo>
                  <a:lnTo>
                    <a:pt x="77849" y="513407"/>
                  </a:lnTo>
                  <a:lnTo>
                    <a:pt x="97627" y="472697"/>
                  </a:lnTo>
                  <a:lnTo>
                    <a:pt x="119416" y="433196"/>
                  </a:lnTo>
                  <a:lnTo>
                    <a:pt x="143148" y="394973"/>
                  </a:lnTo>
                  <a:lnTo>
                    <a:pt x="168758" y="358092"/>
                  </a:lnTo>
                  <a:lnTo>
                    <a:pt x="196177" y="322622"/>
                  </a:lnTo>
                  <a:lnTo>
                    <a:pt x="225340" y="288628"/>
                  </a:lnTo>
                  <a:lnTo>
                    <a:pt x="256180" y="256178"/>
                  </a:lnTo>
                  <a:lnTo>
                    <a:pt x="288630" y="225339"/>
                  </a:lnTo>
                  <a:lnTo>
                    <a:pt x="322624" y="196176"/>
                  </a:lnTo>
                  <a:lnTo>
                    <a:pt x="358094" y="168756"/>
                  </a:lnTo>
                  <a:lnTo>
                    <a:pt x="394975" y="143147"/>
                  </a:lnTo>
                  <a:lnTo>
                    <a:pt x="433199" y="119415"/>
                  </a:lnTo>
                  <a:lnTo>
                    <a:pt x="472699" y="97626"/>
                  </a:lnTo>
                  <a:lnTo>
                    <a:pt x="513410" y="77848"/>
                  </a:lnTo>
                  <a:lnTo>
                    <a:pt x="555263" y="60147"/>
                  </a:lnTo>
                  <a:lnTo>
                    <a:pt x="598194" y="44590"/>
                  </a:lnTo>
                  <a:lnTo>
                    <a:pt x="642134" y="31243"/>
                  </a:lnTo>
                  <a:lnTo>
                    <a:pt x="687017" y="20173"/>
                  </a:lnTo>
                  <a:lnTo>
                    <a:pt x="732777" y="11447"/>
                  </a:lnTo>
                  <a:lnTo>
                    <a:pt x="779346" y="5132"/>
                  </a:lnTo>
                  <a:lnTo>
                    <a:pt x="826659" y="1294"/>
                  </a:lnTo>
                  <a:lnTo>
                    <a:pt x="874648" y="0"/>
                  </a:lnTo>
                  <a:lnTo>
                    <a:pt x="924193" y="1403"/>
                  </a:lnTo>
                  <a:lnTo>
                    <a:pt x="973341" y="5582"/>
                  </a:lnTo>
                  <a:lnTo>
                    <a:pt x="1021984" y="12494"/>
                  </a:lnTo>
                  <a:lnTo>
                    <a:pt x="1070015" y="22094"/>
                  </a:lnTo>
                  <a:lnTo>
                    <a:pt x="1117327" y="34338"/>
                  </a:lnTo>
                  <a:lnTo>
                    <a:pt x="1163813" y="49180"/>
                  </a:lnTo>
                  <a:lnTo>
                    <a:pt x="1209366" y="66578"/>
                  </a:lnTo>
                  <a:lnTo>
                    <a:pt x="1253879" y="86487"/>
                  </a:lnTo>
                  <a:lnTo>
                    <a:pt x="1297245" y="108861"/>
                  </a:lnTo>
                  <a:lnTo>
                    <a:pt x="1339356" y="133658"/>
                  </a:lnTo>
                  <a:lnTo>
                    <a:pt x="1380107" y="160833"/>
                  </a:lnTo>
                  <a:lnTo>
                    <a:pt x="1419389" y="190340"/>
                  </a:lnTo>
                  <a:lnTo>
                    <a:pt x="1457097" y="222137"/>
                  </a:lnTo>
                  <a:lnTo>
                    <a:pt x="1493122" y="256179"/>
                  </a:lnTo>
                  <a:lnTo>
                    <a:pt x="1527162" y="292204"/>
                  </a:lnTo>
                  <a:lnTo>
                    <a:pt x="1558958" y="329912"/>
                  </a:lnTo>
                  <a:lnTo>
                    <a:pt x="1588465" y="369194"/>
                  </a:lnTo>
                  <a:lnTo>
                    <a:pt x="1615639" y="409945"/>
                  </a:lnTo>
                  <a:lnTo>
                    <a:pt x="1640436" y="452056"/>
                  </a:lnTo>
                  <a:lnTo>
                    <a:pt x="1662810" y="495422"/>
                  </a:lnTo>
                  <a:lnTo>
                    <a:pt x="1682718" y="539934"/>
                  </a:lnTo>
                  <a:lnTo>
                    <a:pt x="1700116" y="585486"/>
                  </a:lnTo>
                  <a:lnTo>
                    <a:pt x="1714958" y="631972"/>
                  </a:lnTo>
                  <a:lnTo>
                    <a:pt x="1727202" y="679283"/>
                  </a:lnTo>
                  <a:lnTo>
                    <a:pt x="1736801" y="727313"/>
                  </a:lnTo>
                  <a:lnTo>
                    <a:pt x="1743713" y="775956"/>
                  </a:lnTo>
                  <a:lnTo>
                    <a:pt x="1747893" y="825103"/>
                  </a:lnTo>
                  <a:lnTo>
                    <a:pt x="1749296" y="874648"/>
                  </a:lnTo>
                  <a:lnTo>
                    <a:pt x="1748002" y="922638"/>
                  </a:lnTo>
                  <a:lnTo>
                    <a:pt x="1744164" y="969952"/>
                  </a:lnTo>
                  <a:lnTo>
                    <a:pt x="1737848" y="1016522"/>
                  </a:lnTo>
                  <a:lnTo>
                    <a:pt x="1729122" y="1062283"/>
                  </a:lnTo>
                  <a:lnTo>
                    <a:pt x="1718052" y="1107167"/>
                  </a:lnTo>
                  <a:lnTo>
                    <a:pt x="1704705" y="1151108"/>
                  </a:lnTo>
                  <a:lnTo>
                    <a:pt x="1689148" y="1194039"/>
                  </a:lnTo>
                  <a:lnTo>
                    <a:pt x="1671447" y="1235894"/>
                  </a:lnTo>
                  <a:lnTo>
                    <a:pt x="1651668" y="1276605"/>
                  </a:lnTo>
                  <a:lnTo>
                    <a:pt x="1629880" y="1316106"/>
                  </a:lnTo>
                  <a:lnTo>
                    <a:pt x="1606147" y="1354330"/>
                  </a:lnTo>
                  <a:lnTo>
                    <a:pt x="1580538" y="1391211"/>
                  </a:lnTo>
                  <a:lnTo>
                    <a:pt x="1553118" y="1426682"/>
                  </a:lnTo>
                  <a:lnTo>
                    <a:pt x="1523955" y="1460676"/>
                  </a:lnTo>
                  <a:lnTo>
                    <a:pt x="1493115" y="1493126"/>
                  </a:lnTo>
                  <a:lnTo>
                    <a:pt x="1460665" y="1523967"/>
                  </a:lnTo>
                  <a:lnTo>
                    <a:pt x="1426672" y="1553130"/>
                  </a:lnTo>
                  <a:lnTo>
                    <a:pt x="1391201" y="1580550"/>
                  </a:lnTo>
                  <a:lnTo>
                    <a:pt x="1354321" y="1606159"/>
                  </a:lnTo>
                  <a:lnTo>
                    <a:pt x="1316097" y="1629892"/>
                  </a:lnTo>
                  <a:lnTo>
                    <a:pt x="1276596" y="1651680"/>
                  </a:lnTo>
                  <a:lnTo>
                    <a:pt x="1235886" y="1671459"/>
                  </a:lnTo>
                  <a:lnTo>
                    <a:pt x="1194032" y="1689160"/>
                  </a:lnTo>
                  <a:lnTo>
                    <a:pt x="1151102" y="1704718"/>
                  </a:lnTo>
                  <a:lnTo>
                    <a:pt x="1107162" y="1718065"/>
                  </a:lnTo>
                  <a:lnTo>
                    <a:pt x="1062279" y="1729135"/>
                  </a:lnTo>
                  <a:lnTo>
                    <a:pt x="1016519" y="1737861"/>
                  </a:lnTo>
                  <a:lnTo>
                    <a:pt x="969949" y="1744176"/>
                  </a:lnTo>
                  <a:lnTo>
                    <a:pt x="922637" y="1748014"/>
                  </a:lnTo>
                  <a:lnTo>
                    <a:pt x="874648" y="1749309"/>
                  </a:lnTo>
                  <a:close/>
                </a:path>
              </a:pathLst>
            </a:custGeom>
            <a:solidFill>
              <a:srgbClr val="FF0000">
                <a:alpha val="26818"/>
              </a:srgbClr>
            </a:solidFill>
          </p:spPr>
          <p:txBody>
            <a:bodyPr wrap="square" lIns="0" tIns="0" rIns="0" bIns="0" rtlCol="0"/>
            <a:lstStyle/>
            <a:p>
              <a:endParaRPr/>
            </a:p>
          </p:txBody>
        </p:sp>
        <p:sp>
          <p:nvSpPr>
            <p:cNvPr id="10" name="object 6"/>
            <p:cNvSpPr/>
            <p:nvPr/>
          </p:nvSpPr>
          <p:spPr>
            <a:xfrm>
              <a:off x="2196870" y="1392384"/>
              <a:ext cx="1749425" cy="1749425"/>
            </a:xfrm>
            <a:custGeom>
              <a:avLst/>
              <a:gdLst/>
              <a:ahLst/>
              <a:cxnLst/>
              <a:rect l="l" t="t" r="r" b="b"/>
              <a:pathLst>
                <a:path w="1749425" h="1749425">
                  <a:moveTo>
                    <a:pt x="0" y="874648"/>
                  </a:moveTo>
                  <a:lnTo>
                    <a:pt x="1294" y="826658"/>
                  </a:lnTo>
                  <a:lnTo>
                    <a:pt x="5132" y="779345"/>
                  </a:lnTo>
                  <a:lnTo>
                    <a:pt x="11447" y="732775"/>
                  </a:lnTo>
                  <a:lnTo>
                    <a:pt x="20173" y="687015"/>
                  </a:lnTo>
                  <a:lnTo>
                    <a:pt x="31243" y="642132"/>
                  </a:lnTo>
                  <a:lnTo>
                    <a:pt x="44590" y="598192"/>
                  </a:lnTo>
                  <a:lnTo>
                    <a:pt x="60148" y="555261"/>
                  </a:lnTo>
                  <a:lnTo>
                    <a:pt x="77849" y="513407"/>
                  </a:lnTo>
                  <a:lnTo>
                    <a:pt x="97627" y="472697"/>
                  </a:lnTo>
                  <a:lnTo>
                    <a:pt x="119416" y="433196"/>
                  </a:lnTo>
                  <a:lnTo>
                    <a:pt x="143148" y="394973"/>
                  </a:lnTo>
                  <a:lnTo>
                    <a:pt x="168758" y="358092"/>
                  </a:lnTo>
                  <a:lnTo>
                    <a:pt x="196177" y="322622"/>
                  </a:lnTo>
                  <a:lnTo>
                    <a:pt x="225340" y="288628"/>
                  </a:lnTo>
                  <a:lnTo>
                    <a:pt x="256180" y="256178"/>
                  </a:lnTo>
                  <a:lnTo>
                    <a:pt x="288630" y="225339"/>
                  </a:lnTo>
                  <a:lnTo>
                    <a:pt x="322624" y="196176"/>
                  </a:lnTo>
                  <a:lnTo>
                    <a:pt x="358094" y="168756"/>
                  </a:lnTo>
                  <a:lnTo>
                    <a:pt x="394975" y="143147"/>
                  </a:lnTo>
                  <a:lnTo>
                    <a:pt x="433199" y="119415"/>
                  </a:lnTo>
                  <a:lnTo>
                    <a:pt x="472699" y="97626"/>
                  </a:lnTo>
                  <a:lnTo>
                    <a:pt x="513410" y="77848"/>
                  </a:lnTo>
                  <a:lnTo>
                    <a:pt x="555263" y="60147"/>
                  </a:lnTo>
                  <a:lnTo>
                    <a:pt x="598193" y="44590"/>
                  </a:lnTo>
                  <a:lnTo>
                    <a:pt x="642134" y="31243"/>
                  </a:lnTo>
                  <a:lnTo>
                    <a:pt x="687017" y="20173"/>
                  </a:lnTo>
                  <a:lnTo>
                    <a:pt x="732777" y="11447"/>
                  </a:lnTo>
                  <a:lnTo>
                    <a:pt x="779346" y="5132"/>
                  </a:lnTo>
                  <a:lnTo>
                    <a:pt x="826659" y="1294"/>
                  </a:lnTo>
                  <a:lnTo>
                    <a:pt x="874648" y="0"/>
                  </a:lnTo>
                  <a:lnTo>
                    <a:pt x="924193" y="1403"/>
                  </a:lnTo>
                  <a:lnTo>
                    <a:pt x="973341" y="5582"/>
                  </a:lnTo>
                  <a:lnTo>
                    <a:pt x="1021984" y="12494"/>
                  </a:lnTo>
                  <a:lnTo>
                    <a:pt x="1070015" y="22094"/>
                  </a:lnTo>
                  <a:lnTo>
                    <a:pt x="1117327" y="34338"/>
                  </a:lnTo>
                  <a:lnTo>
                    <a:pt x="1163813" y="49180"/>
                  </a:lnTo>
                  <a:lnTo>
                    <a:pt x="1209366" y="66578"/>
                  </a:lnTo>
                  <a:lnTo>
                    <a:pt x="1253879" y="86487"/>
                  </a:lnTo>
                  <a:lnTo>
                    <a:pt x="1297245" y="108861"/>
                  </a:lnTo>
                  <a:lnTo>
                    <a:pt x="1339356" y="133658"/>
                  </a:lnTo>
                  <a:lnTo>
                    <a:pt x="1380107" y="160833"/>
                  </a:lnTo>
                  <a:lnTo>
                    <a:pt x="1419389" y="190340"/>
                  </a:lnTo>
                  <a:lnTo>
                    <a:pt x="1457097" y="222137"/>
                  </a:lnTo>
                  <a:lnTo>
                    <a:pt x="1493121" y="256179"/>
                  </a:lnTo>
                  <a:lnTo>
                    <a:pt x="1527162" y="292204"/>
                  </a:lnTo>
                  <a:lnTo>
                    <a:pt x="1558958" y="329912"/>
                  </a:lnTo>
                  <a:lnTo>
                    <a:pt x="1588465" y="369194"/>
                  </a:lnTo>
                  <a:lnTo>
                    <a:pt x="1615639" y="409945"/>
                  </a:lnTo>
                  <a:lnTo>
                    <a:pt x="1640435" y="452056"/>
                  </a:lnTo>
                  <a:lnTo>
                    <a:pt x="1662810" y="495422"/>
                  </a:lnTo>
                  <a:lnTo>
                    <a:pt x="1682718" y="539934"/>
                  </a:lnTo>
                  <a:lnTo>
                    <a:pt x="1700116" y="585486"/>
                  </a:lnTo>
                  <a:lnTo>
                    <a:pt x="1714958" y="631972"/>
                  </a:lnTo>
                  <a:lnTo>
                    <a:pt x="1727202" y="679283"/>
                  </a:lnTo>
                  <a:lnTo>
                    <a:pt x="1736801" y="727313"/>
                  </a:lnTo>
                  <a:lnTo>
                    <a:pt x="1743713" y="775956"/>
                  </a:lnTo>
                  <a:lnTo>
                    <a:pt x="1747893" y="825103"/>
                  </a:lnTo>
                  <a:lnTo>
                    <a:pt x="1749296" y="874648"/>
                  </a:lnTo>
                  <a:lnTo>
                    <a:pt x="1748002" y="922638"/>
                  </a:lnTo>
                  <a:lnTo>
                    <a:pt x="1744164" y="969952"/>
                  </a:lnTo>
                  <a:lnTo>
                    <a:pt x="1737848" y="1016522"/>
                  </a:lnTo>
                  <a:lnTo>
                    <a:pt x="1729122" y="1062283"/>
                  </a:lnTo>
                  <a:lnTo>
                    <a:pt x="1718052" y="1107167"/>
                  </a:lnTo>
                  <a:lnTo>
                    <a:pt x="1704705" y="1151108"/>
                  </a:lnTo>
                  <a:lnTo>
                    <a:pt x="1689148" y="1194039"/>
                  </a:lnTo>
                  <a:lnTo>
                    <a:pt x="1671447" y="1235894"/>
                  </a:lnTo>
                  <a:lnTo>
                    <a:pt x="1651668" y="1276605"/>
                  </a:lnTo>
                  <a:lnTo>
                    <a:pt x="1629880" y="1316106"/>
                  </a:lnTo>
                  <a:lnTo>
                    <a:pt x="1606147" y="1354330"/>
                  </a:lnTo>
                  <a:lnTo>
                    <a:pt x="1580538" y="1391211"/>
                  </a:lnTo>
                  <a:lnTo>
                    <a:pt x="1553118" y="1426682"/>
                  </a:lnTo>
                  <a:lnTo>
                    <a:pt x="1523955" y="1460676"/>
                  </a:lnTo>
                  <a:lnTo>
                    <a:pt x="1493115" y="1493126"/>
                  </a:lnTo>
                  <a:lnTo>
                    <a:pt x="1460665" y="1523966"/>
                  </a:lnTo>
                  <a:lnTo>
                    <a:pt x="1426671" y="1553130"/>
                  </a:lnTo>
                  <a:lnTo>
                    <a:pt x="1391201" y="1580550"/>
                  </a:lnTo>
                  <a:lnTo>
                    <a:pt x="1354321" y="1606159"/>
                  </a:lnTo>
                  <a:lnTo>
                    <a:pt x="1316097" y="1629892"/>
                  </a:lnTo>
                  <a:lnTo>
                    <a:pt x="1276596" y="1651680"/>
                  </a:lnTo>
                  <a:lnTo>
                    <a:pt x="1235886" y="1671459"/>
                  </a:lnTo>
                  <a:lnTo>
                    <a:pt x="1194032" y="1689160"/>
                  </a:lnTo>
                  <a:lnTo>
                    <a:pt x="1151102" y="1704718"/>
                  </a:lnTo>
                  <a:lnTo>
                    <a:pt x="1107162" y="1718065"/>
                  </a:lnTo>
                  <a:lnTo>
                    <a:pt x="1062279" y="1729135"/>
                  </a:lnTo>
                  <a:lnTo>
                    <a:pt x="1016519" y="1737861"/>
                  </a:lnTo>
                  <a:lnTo>
                    <a:pt x="969949" y="1744176"/>
                  </a:lnTo>
                  <a:lnTo>
                    <a:pt x="922637" y="1748014"/>
                  </a:lnTo>
                  <a:lnTo>
                    <a:pt x="874648" y="1749308"/>
                  </a:lnTo>
                  <a:lnTo>
                    <a:pt x="826659" y="1748014"/>
                  </a:lnTo>
                  <a:lnTo>
                    <a:pt x="779346" y="1744176"/>
                  </a:lnTo>
                  <a:lnTo>
                    <a:pt x="732777" y="1737861"/>
                  </a:lnTo>
                  <a:lnTo>
                    <a:pt x="687017" y="1729135"/>
                  </a:lnTo>
                  <a:lnTo>
                    <a:pt x="642134" y="1718065"/>
                  </a:lnTo>
                  <a:lnTo>
                    <a:pt x="598193" y="1704718"/>
                  </a:lnTo>
                  <a:lnTo>
                    <a:pt x="555263" y="1689160"/>
                  </a:lnTo>
                  <a:lnTo>
                    <a:pt x="513410" y="1671459"/>
                  </a:lnTo>
                  <a:lnTo>
                    <a:pt x="472699" y="1651680"/>
                  </a:lnTo>
                  <a:lnTo>
                    <a:pt x="433199" y="1629892"/>
                  </a:lnTo>
                  <a:lnTo>
                    <a:pt x="394975" y="1606159"/>
                  </a:lnTo>
                  <a:lnTo>
                    <a:pt x="358094" y="1580550"/>
                  </a:lnTo>
                  <a:lnTo>
                    <a:pt x="322624" y="1553130"/>
                  </a:lnTo>
                  <a:lnTo>
                    <a:pt x="288630" y="1523966"/>
                  </a:lnTo>
                  <a:lnTo>
                    <a:pt x="256180" y="1493126"/>
                  </a:lnTo>
                  <a:lnTo>
                    <a:pt x="225340" y="1460676"/>
                  </a:lnTo>
                  <a:lnTo>
                    <a:pt x="196177" y="1426682"/>
                  </a:lnTo>
                  <a:lnTo>
                    <a:pt x="168758" y="1391211"/>
                  </a:lnTo>
                  <a:lnTo>
                    <a:pt x="143148" y="1354330"/>
                  </a:lnTo>
                  <a:lnTo>
                    <a:pt x="119416" y="1316106"/>
                  </a:lnTo>
                  <a:lnTo>
                    <a:pt x="97627" y="1276605"/>
                  </a:lnTo>
                  <a:lnTo>
                    <a:pt x="77849" y="1235894"/>
                  </a:lnTo>
                  <a:lnTo>
                    <a:pt x="60148" y="1194039"/>
                  </a:lnTo>
                  <a:lnTo>
                    <a:pt x="44590" y="1151108"/>
                  </a:lnTo>
                  <a:lnTo>
                    <a:pt x="31243" y="1107167"/>
                  </a:lnTo>
                  <a:lnTo>
                    <a:pt x="20173" y="1062283"/>
                  </a:lnTo>
                  <a:lnTo>
                    <a:pt x="11447" y="1016522"/>
                  </a:lnTo>
                  <a:lnTo>
                    <a:pt x="5132" y="969952"/>
                  </a:lnTo>
                  <a:lnTo>
                    <a:pt x="1294" y="922638"/>
                  </a:lnTo>
                  <a:lnTo>
                    <a:pt x="0" y="874648"/>
                  </a:lnTo>
                  <a:close/>
                </a:path>
              </a:pathLst>
            </a:custGeom>
            <a:ln w="9524">
              <a:solidFill>
                <a:srgbClr val="595959"/>
              </a:solidFill>
            </a:ln>
          </p:spPr>
          <p:txBody>
            <a:bodyPr wrap="square" lIns="0" tIns="0" rIns="0" bIns="0" rtlCol="0"/>
            <a:lstStyle/>
            <a:p>
              <a:endParaRPr/>
            </a:p>
          </p:txBody>
        </p:sp>
      </p:grpSp>
      <p:sp>
        <p:nvSpPr>
          <p:cNvPr id="11" name="object 7"/>
          <p:cNvSpPr txBox="1"/>
          <p:nvPr/>
        </p:nvSpPr>
        <p:spPr>
          <a:xfrm>
            <a:off x="2742374" y="2147717"/>
            <a:ext cx="657860"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Fairness</a:t>
            </a:r>
            <a:endParaRPr sz="1300">
              <a:latin typeface="Arial"/>
              <a:cs typeface="Arial"/>
            </a:endParaRPr>
          </a:p>
        </p:txBody>
      </p:sp>
      <p:grpSp>
        <p:nvGrpSpPr>
          <p:cNvPr id="12" name="object 8"/>
          <p:cNvGrpSpPr/>
          <p:nvPr/>
        </p:nvGrpSpPr>
        <p:grpSpPr>
          <a:xfrm>
            <a:off x="3491955" y="1387622"/>
            <a:ext cx="1758950" cy="1758950"/>
            <a:chOff x="3491955" y="1387622"/>
            <a:chExt cx="1758950" cy="1758950"/>
          </a:xfrm>
        </p:grpSpPr>
        <p:sp>
          <p:nvSpPr>
            <p:cNvPr id="13" name="object 9"/>
            <p:cNvSpPr/>
            <p:nvPr/>
          </p:nvSpPr>
          <p:spPr>
            <a:xfrm>
              <a:off x="3496718" y="1392384"/>
              <a:ext cx="1749425" cy="1749425"/>
            </a:xfrm>
            <a:custGeom>
              <a:avLst/>
              <a:gdLst/>
              <a:ahLst/>
              <a:cxnLst/>
              <a:rect l="l" t="t" r="r" b="b"/>
              <a:pathLst>
                <a:path w="1749425" h="1749425">
                  <a:moveTo>
                    <a:pt x="874648" y="1749309"/>
                  </a:moveTo>
                  <a:lnTo>
                    <a:pt x="826659" y="1748014"/>
                  </a:lnTo>
                  <a:lnTo>
                    <a:pt x="779346" y="1744176"/>
                  </a:lnTo>
                  <a:lnTo>
                    <a:pt x="732777" y="1737861"/>
                  </a:lnTo>
                  <a:lnTo>
                    <a:pt x="687017" y="1729135"/>
                  </a:lnTo>
                  <a:lnTo>
                    <a:pt x="642134" y="1718065"/>
                  </a:lnTo>
                  <a:lnTo>
                    <a:pt x="598194" y="1704718"/>
                  </a:lnTo>
                  <a:lnTo>
                    <a:pt x="555263" y="1689160"/>
                  </a:lnTo>
                  <a:lnTo>
                    <a:pt x="513410" y="1671459"/>
                  </a:lnTo>
                  <a:lnTo>
                    <a:pt x="472699" y="1651680"/>
                  </a:lnTo>
                  <a:lnTo>
                    <a:pt x="433199" y="1629892"/>
                  </a:lnTo>
                  <a:lnTo>
                    <a:pt x="394975" y="1606159"/>
                  </a:lnTo>
                  <a:lnTo>
                    <a:pt x="358094" y="1580550"/>
                  </a:lnTo>
                  <a:lnTo>
                    <a:pt x="322624" y="1553130"/>
                  </a:lnTo>
                  <a:lnTo>
                    <a:pt x="288630" y="1523967"/>
                  </a:lnTo>
                  <a:lnTo>
                    <a:pt x="256180" y="1493126"/>
                  </a:lnTo>
                  <a:lnTo>
                    <a:pt x="225340" y="1460676"/>
                  </a:lnTo>
                  <a:lnTo>
                    <a:pt x="196177" y="1426682"/>
                  </a:lnTo>
                  <a:lnTo>
                    <a:pt x="168758" y="1391211"/>
                  </a:lnTo>
                  <a:lnTo>
                    <a:pt x="143148" y="1354330"/>
                  </a:lnTo>
                  <a:lnTo>
                    <a:pt x="119416" y="1316106"/>
                  </a:lnTo>
                  <a:lnTo>
                    <a:pt x="97627" y="1276605"/>
                  </a:lnTo>
                  <a:lnTo>
                    <a:pt x="77849" y="1235894"/>
                  </a:lnTo>
                  <a:lnTo>
                    <a:pt x="60148" y="1194039"/>
                  </a:lnTo>
                  <a:lnTo>
                    <a:pt x="44590" y="1151108"/>
                  </a:lnTo>
                  <a:lnTo>
                    <a:pt x="31243" y="1107167"/>
                  </a:lnTo>
                  <a:lnTo>
                    <a:pt x="20173" y="1062283"/>
                  </a:lnTo>
                  <a:lnTo>
                    <a:pt x="11447" y="1016522"/>
                  </a:lnTo>
                  <a:lnTo>
                    <a:pt x="5132" y="969952"/>
                  </a:lnTo>
                  <a:lnTo>
                    <a:pt x="1294" y="922638"/>
                  </a:lnTo>
                  <a:lnTo>
                    <a:pt x="0" y="874648"/>
                  </a:lnTo>
                  <a:lnTo>
                    <a:pt x="1294" y="826658"/>
                  </a:lnTo>
                  <a:lnTo>
                    <a:pt x="5132" y="779345"/>
                  </a:lnTo>
                  <a:lnTo>
                    <a:pt x="11447" y="732775"/>
                  </a:lnTo>
                  <a:lnTo>
                    <a:pt x="20173" y="687015"/>
                  </a:lnTo>
                  <a:lnTo>
                    <a:pt x="31243" y="642132"/>
                  </a:lnTo>
                  <a:lnTo>
                    <a:pt x="44590" y="598192"/>
                  </a:lnTo>
                  <a:lnTo>
                    <a:pt x="60148" y="555261"/>
                  </a:lnTo>
                  <a:lnTo>
                    <a:pt x="77849" y="513407"/>
                  </a:lnTo>
                  <a:lnTo>
                    <a:pt x="97627" y="472697"/>
                  </a:lnTo>
                  <a:lnTo>
                    <a:pt x="119416" y="433196"/>
                  </a:lnTo>
                  <a:lnTo>
                    <a:pt x="143148" y="394973"/>
                  </a:lnTo>
                  <a:lnTo>
                    <a:pt x="168758" y="358092"/>
                  </a:lnTo>
                  <a:lnTo>
                    <a:pt x="196177" y="322622"/>
                  </a:lnTo>
                  <a:lnTo>
                    <a:pt x="225340" y="288628"/>
                  </a:lnTo>
                  <a:lnTo>
                    <a:pt x="256180" y="256178"/>
                  </a:lnTo>
                  <a:lnTo>
                    <a:pt x="288630" y="225339"/>
                  </a:lnTo>
                  <a:lnTo>
                    <a:pt x="322624" y="196176"/>
                  </a:lnTo>
                  <a:lnTo>
                    <a:pt x="358094" y="168756"/>
                  </a:lnTo>
                  <a:lnTo>
                    <a:pt x="394975" y="143147"/>
                  </a:lnTo>
                  <a:lnTo>
                    <a:pt x="433199" y="119415"/>
                  </a:lnTo>
                  <a:lnTo>
                    <a:pt x="472699" y="97626"/>
                  </a:lnTo>
                  <a:lnTo>
                    <a:pt x="513410" y="77848"/>
                  </a:lnTo>
                  <a:lnTo>
                    <a:pt x="555263" y="60147"/>
                  </a:lnTo>
                  <a:lnTo>
                    <a:pt x="598194" y="44590"/>
                  </a:lnTo>
                  <a:lnTo>
                    <a:pt x="642134" y="31243"/>
                  </a:lnTo>
                  <a:lnTo>
                    <a:pt x="687017" y="20173"/>
                  </a:lnTo>
                  <a:lnTo>
                    <a:pt x="732777" y="11447"/>
                  </a:lnTo>
                  <a:lnTo>
                    <a:pt x="779346" y="5132"/>
                  </a:lnTo>
                  <a:lnTo>
                    <a:pt x="826659" y="1294"/>
                  </a:lnTo>
                  <a:lnTo>
                    <a:pt x="874648" y="0"/>
                  </a:lnTo>
                  <a:lnTo>
                    <a:pt x="924193" y="1403"/>
                  </a:lnTo>
                  <a:lnTo>
                    <a:pt x="973341" y="5582"/>
                  </a:lnTo>
                  <a:lnTo>
                    <a:pt x="1021984" y="12494"/>
                  </a:lnTo>
                  <a:lnTo>
                    <a:pt x="1070015" y="22094"/>
                  </a:lnTo>
                  <a:lnTo>
                    <a:pt x="1117327" y="34338"/>
                  </a:lnTo>
                  <a:lnTo>
                    <a:pt x="1163813" y="49180"/>
                  </a:lnTo>
                  <a:lnTo>
                    <a:pt x="1209366" y="66578"/>
                  </a:lnTo>
                  <a:lnTo>
                    <a:pt x="1253879" y="86487"/>
                  </a:lnTo>
                  <a:lnTo>
                    <a:pt x="1297245" y="108861"/>
                  </a:lnTo>
                  <a:lnTo>
                    <a:pt x="1339356" y="133658"/>
                  </a:lnTo>
                  <a:lnTo>
                    <a:pt x="1380107" y="160833"/>
                  </a:lnTo>
                  <a:lnTo>
                    <a:pt x="1419389" y="190340"/>
                  </a:lnTo>
                  <a:lnTo>
                    <a:pt x="1457097" y="222137"/>
                  </a:lnTo>
                  <a:lnTo>
                    <a:pt x="1493122" y="256179"/>
                  </a:lnTo>
                  <a:lnTo>
                    <a:pt x="1527162" y="292204"/>
                  </a:lnTo>
                  <a:lnTo>
                    <a:pt x="1558958" y="329912"/>
                  </a:lnTo>
                  <a:lnTo>
                    <a:pt x="1588465" y="369194"/>
                  </a:lnTo>
                  <a:lnTo>
                    <a:pt x="1615639" y="409945"/>
                  </a:lnTo>
                  <a:lnTo>
                    <a:pt x="1640436" y="452056"/>
                  </a:lnTo>
                  <a:lnTo>
                    <a:pt x="1662810" y="495422"/>
                  </a:lnTo>
                  <a:lnTo>
                    <a:pt x="1682718" y="539934"/>
                  </a:lnTo>
                  <a:lnTo>
                    <a:pt x="1700116" y="585486"/>
                  </a:lnTo>
                  <a:lnTo>
                    <a:pt x="1714958" y="631972"/>
                  </a:lnTo>
                  <a:lnTo>
                    <a:pt x="1727202" y="679283"/>
                  </a:lnTo>
                  <a:lnTo>
                    <a:pt x="1736801" y="727313"/>
                  </a:lnTo>
                  <a:lnTo>
                    <a:pt x="1743713" y="775956"/>
                  </a:lnTo>
                  <a:lnTo>
                    <a:pt x="1747893" y="825103"/>
                  </a:lnTo>
                  <a:lnTo>
                    <a:pt x="1749296" y="874648"/>
                  </a:lnTo>
                  <a:lnTo>
                    <a:pt x="1748002" y="922638"/>
                  </a:lnTo>
                  <a:lnTo>
                    <a:pt x="1744164" y="969952"/>
                  </a:lnTo>
                  <a:lnTo>
                    <a:pt x="1737848" y="1016522"/>
                  </a:lnTo>
                  <a:lnTo>
                    <a:pt x="1729122" y="1062283"/>
                  </a:lnTo>
                  <a:lnTo>
                    <a:pt x="1718052" y="1107167"/>
                  </a:lnTo>
                  <a:lnTo>
                    <a:pt x="1704705" y="1151108"/>
                  </a:lnTo>
                  <a:lnTo>
                    <a:pt x="1689148" y="1194039"/>
                  </a:lnTo>
                  <a:lnTo>
                    <a:pt x="1671447" y="1235894"/>
                  </a:lnTo>
                  <a:lnTo>
                    <a:pt x="1651668" y="1276605"/>
                  </a:lnTo>
                  <a:lnTo>
                    <a:pt x="1629880" y="1316106"/>
                  </a:lnTo>
                  <a:lnTo>
                    <a:pt x="1606147" y="1354330"/>
                  </a:lnTo>
                  <a:lnTo>
                    <a:pt x="1580538" y="1391211"/>
                  </a:lnTo>
                  <a:lnTo>
                    <a:pt x="1553118" y="1426682"/>
                  </a:lnTo>
                  <a:lnTo>
                    <a:pt x="1523955" y="1460676"/>
                  </a:lnTo>
                  <a:lnTo>
                    <a:pt x="1493115" y="1493126"/>
                  </a:lnTo>
                  <a:lnTo>
                    <a:pt x="1460665" y="1523967"/>
                  </a:lnTo>
                  <a:lnTo>
                    <a:pt x="1426672" y="1553130"/>
                  </a:lnTo>
                  <a:lnTo>
                    <a:pt x="1391201" y="1580550"/>
                  </a:lnTo>
                  <a:lnTo>
                    <a:pt x="1354321" y="1606159"/>
                  </a:lnTo>
                  <a:lnTo>
                    <a:pt x="1316097" y="1629892"/>
                  </a:lnTo>
                  <a:lnTo>
                    <a:pt x="1276596" y="1651680"/>
                  </a:lnTo>
                  <a:lnTo>
                    <a:pt x="1235886" y="1671459"/>
                  </a:lnTo>
                  <a:lnTo>
                    <a:pt x="1194032" y="1689160"/>
                  </a:lnTo>
                  <a:lnTo>
                    <a:pt x="1151102" y="1704718"/>
                  </a:lnTo>
                  <a:lnTo>
                    <a:pt x="1107162" y="1718065"/>
                  </a:lnTo>
                  <a:lnTo>
                    <a:pt x="1062279" y="1729135"/>
                  </a:lnTo>
                  <a:lnTo>
                    <a:pt x="1016519" y="1737861"/>
                  </a:lnTo>
                  <a:lnTo>
                    <a:pt x="969949" y="1744176"/>
                  </a:lnTo>
                  <a:lnTo>
                    <a:pt x="922637" y="1748014"/>
                  </a:lnTo>
                  <a:lnTo>
                    <a:pt x="874648" y="1749309"/>
                  </a:lnTo>
                  <a:close/>
                </a:path>
              </a:pathLst>
            </a:custGeom>
            <a:solidFill>
              <a:srgbClr val="00C6FF">
                <a:alpha val="27369"/>
              </a:srgbClr>
            </a:solidFill>
          </p:spPr>
          <p:txBody>
            <a:bodyPr wrap="square" lIns="0" tIns="0" rIns="0" bIns="0" rtlCol="0"/>
            <a:lstStyle/>
            <a:p>
              <a:endParaRPr/>
            </a:p>
          </p:txBody>
        </p:sp>
        <p:sp>
          <p:nvSpPr>
            <p:cNvPr id="14" name="object 10"/>
            <p:cNvSpPr/>
            <p:nvPr/>
          </p:nvSpPr>
          <p:spPr>
            <a:xfrm>
              <a:off x="3496717" y="1392384"/>
              <a:ext cx="1749425" cy="1749425"/>
            </a:xfrm>
            <a:custGeom>
              <a:avLst/>
              <a:gdLst/>
              <a:ahLst/>
              <a:cxnLst/>
              <a:rect l="l" t="t" r="r" b="b"/>
              <a:pathLst>
                <a:path w="1749425" h="1749425">
                  <a:moveTo>
                    <a:pt x="0" y="874648"/>
                  </a:moveTo>
                  <a:lnTo>
                    <a:pt x="1294" y="826658"/>
                  </a:lnTo>
                  <a:lnTo>
                    <a:pt x="5132" y="779345"/>
                  </a:lnTo>
                  <a:lnTo>
                    <a:pt x="11447" y="732775"/>
                  </a:lnTo>
                  <a:lnTo>
                    <a:pt x="20173" y="687015"/>
                  </a:lnTo>
                  <a:lnTo>
                    <a:pt x="31243" y="642132"/>
                  </a:lnTo>
                  <a:lnTo>
                    <a:pt x="44590" y="598192"/>
                  </a:lnTo>
                  <a:lnTo>
                    <a:pt x="60148" y="555261"/>
                  </a:lnTo>
                  <a:lnTo>
                    <a:pt x="77849" y="513407"/>
                  </a:lnTo>
                  <a:lnTo>
                    <a:pt x="97627" y="472697"/>
                  </a:lnTo>
                  <a:lnTo>
                    <a:pt x="119416" y="433196"/>
                  </a:lnTo>
                  <a:lnTo>
                    <a:pt x="143148" y="394973"/>
                  </a:lnTo>
                  <a:lnTo>
                    <a:pt x="168758" y="358092"/>
                  </a:lnTo>
                  <a:lnTo>
                    <a:pt x="196177" y="322622"/>
                  </a:lnTo>
                  <a:lnTo>
                    <a:pt x="225340" y="288628"/>
                  </a:lnTo>
                  <a:lnTo>
                    <a:pt x="256180" y="256178"/>
                  </a:lnTo>
                  <a:lnTo>
                    <a:pt x="288630" y="225339"/>
                  </a:lnTo>
                  <a:lnTo>
                    <a:pt x="322624" y="196176"/>
                  </a:lnTo>
                  <a:lnTo>
                    <a:pt x="358094" y="168756"/>
                  </a:lnTo>
                  <a:lnTo>
                    <a:pt x="394975" y="143147"/>
                  </a:lnTo>
                  <a:lnTo>
                    <a:pt x="433199" y="119415"/>
                  </a:lnTo>
                  <a:lnTo>
                    <a:pt x="472699" y="97626"/>
                  </a:lnTo>
                  <a:lnTo>
                    <a:pt x="513410" y="77848"/>
                  </a:lnTo>
                  <a:lnTo>
                    <a:pt x="555263" y="60147"/>
                  </a:lnTo>
                  <a:lnTo>
                    <a:pt x="598193" y="44590"/>
                  </a:lnTo>
                  <a:lnTo>
                    <a:pt x="642134" y="31243"/>
                  </a:lnTo>
                  <a:lnTo>
                    <a:pt x="687017" y="20173"/>
                  </a:lnTo>
                  <a:lnTo>
                    <a:pt x="732777" y="11447"/>
                  </a:lnTo>
                  <a:lnTo>
                    <a:pt x="779346" y="5132"/>
                  </a:lnTo>
                  <a:lnTo>
                    <a:pt x="826659" y="1294"/>
                  </a:lnTo>
                  <a:lnTo>
                    <a:pt x="874648" y="0"/>
                  </a:lnTo>
                  <a:lnTo>
                    <a:pt x="924193" y="1403"/>
                  </a:lnTo>
                  <a:lnTo>
                    <a:pt x="973341" y="5582"/>
                  </a:lnTo>
                  <a:lnTo>
                    <a:pt x="1021984" y="12494"/>
                  </a:lnTo>
                  <a:lnTo>
                    <a:pt x="1070015" y="22094"/>
                  </a:lnTo>
                  <a:lnTo>
                    <a:pt x="1117327" y="34338"/>
                  </a:lnTo>
                  <a:lnTo>
                    <a:pt x="1163813" y="49180"/>
                  </a:lnTo>
                  <a:lnTo>
                    <a:pt x="1209366" y="66578"/>
                  </a:lnTo>
                  <a:lnTo>
                    <a:pt x="1253879" y="86487"/>
                  </a:lnTo>
                  <a:lnTo>
                    <a:pt x="1297245" y="108861"/>
                  </a:lnTo>
                  <a:lnTo>
                    <a:pt x="1339356" y="133658"/>
                  </a:lnTo>
                  <a:lnTo>
                    <a:pt x="1380107" y="160833"/>
                  </a:lnTo>
                  <a:lnTo>
                    <a:pt x="1419389" y="190340"/>
                  </a:lnTo>
                  <a:lnTo>
                    <a:pt x="1457097" y="222137"/>
                  </a:lnTo>
                  <a:lnTo>
                    <a:pt x="1493121" y="256179"/>
                  </a:lnTo>
                  <a:lnTo>
                    <a:pt x="1527162" y="292204"/>
                  </a:lnTo>
                  <a:lnTo>
                    <a:pt x="1558958" y="329912"/>
                  </a:lnTo>
                  <a:lnTo>
                    <a:pt x="1588465" y="369194"/>
                  </a:lnTo>
                  <a:lnTo>
                    <a:pt x="1615639" y="409945"/>
                  </a:lnTo>
                  <a:lnTo>
                    <a:pt x="1640435" y="452056"/>
                  </a:lnTo>
                  <a:lnTo>
                    <a:pt x="1662810" y="495422"/>
                  </a:lnTo>
                  <a:lnTo>
                    <a:pt x="1682718" y="539934"/>
                  </a:lnTo>
                  <a:lnTo>
                    <a:pt x="1700116" y="585486"/>
                  </a:lnTo>
                  <a:lnTo>
                    <a:pt x="1714958" y="631972"/>
                  </a:lnTo>
                  <a:lnTo>
                    <a:pt x="1727202" y="679283"/>
                  </a:lnTo>
                  <a:lnTo>
                    <a:pt x="1736801" y="727313"/>
                  </a:lnTo>
                  <a:lnTo>
                    <a:pt x="1743713" y="775956"/>
                  </a:lnTo>
                  <a:lnTo>
                    <a:pt x="1747893" y="825103"/>
                  </a:lnTo>
                  <a:lnTo>
                    <a:pt x="1749296" y="874648"/>
                  </a:lnTo>
                  <a:lnTo>
                    <a:pt x="1748002" y="922638"/>
                  </a:lnTo>
                  <a:lnTo>
                    <a:pt x="1744164" y="969952"/>
                  </a:lnTo>
                  <a:lnTo>
                    <a:pt x="1737848" y="1016522"/>
                  </a:lnTo>
                  <a:lnTo>
                    <a:pt x="1729122" y="1062283"/>
                  </a:lnTo>
                  <a:lnTo>
                    <a:pt x="1718052" y="1107167"/>
                  </a:lnTo>
                  <a:lnTo>
                    <a:pt x="1704705" y="1151108"/>
                  </a:lnTo>
                  <a:lnTo>
                    <a:pt x="1689148" y="1194039"/>
                  </a:lnTo>
                  <a:lnTo>
                    <a:pt x="1671447" y="1235894"/>
                  </a:lnTo>
                  <a:lnTo>
                    <a:pt x="1651668" y="1276605"/>
                  </a:lnTo>
                  <a:lnTo>
                    <a:pt x="1629880" y="1316106"/>
                  </a:lnTo>
                  <a:lnTo>
                    <a:pt x="1606147" y="1354330"/>
                  </a:lnTo>
                  <a:lnTo>
                    <a:pt x="1580538" y="1391211"/>
                  </a:lnTo>
                  <a:lnTo>
                    <a:pt x="1553118" y="1426682"/>
                  </a:lnTo>
                  <a:lnTo>
                    <a:pt x="1523955" y="1460676"/>
                  </a:lnTo>
                  <a:lnTo>
                    <a:pt x="1493115" y="1493126"/>
                  </a:lnTo>
                  <a:lnTo>
                    <a:pt x="1460665" y="1523966"/>
                  </a:lnTo>
                  <a:lnTo>
                    <a:pt x="1426671" y="1553130"/>
                  </a:lnTo>
                  <a:lnTo>
                    <a:pt x="1391201" y="1580550"/>
                  </a:lnTo>
                  <a:lnTo>
                    <a:pt x="1354321" y="1606159"/>
                  </a:lnTo>
                  <a:lnTo>
                    <a:pt x="1316097" y="1629892"/>
                  </a:lnTo>
                  <a:lnTo>
                    <a:pt x="1276596" y="1651680"/>
                  </a:lnTo>
                  <a:lnTo>
                    <a:pt x="1235886" y="1671459"/>
                  </a:lnTo>
                  <a:lnTo>
                    <a:pt x="1194032" y="1689160"/>
                  </a:lnTo>
                  <a:lnTo>
                    <a:pt x="1151102" y="1704718"/>
                  </a:lnTo>
                  <a:lnTo>
                    <a:pt x="1107162" y="1718065"/>
                  </a:lnTo>
                  <a:lnTo>
                    <a:pt x="1062279" y="1729135"/>
                  </a:lnTo>
                  <a:lnTo>
                    <a:pt x="1016519" y="1737861"/>
                  </a:lnTo>
                  <a:lnTo>
                    <a:pt x="969949" y="1744176"/>
                  </a:lnTo>
                  <a:lnTo>
                    <a:pt x="922637" y="1748014"/>
                  </a:lnTo>
                  <a:lnTo>
                    <a:pt x="874648" y="1749308"/>
                  </a:lnTo>
                  <a:lnTo>
                    <a:pt x="826659" y="1748014"/>
                  </a:lnTo>
                  <a:lnTo>
                    <a:pt x="779346" y="1744176"/>
                  </a:lnTo>
                  <a:lnTo>
                    <a:pt x="732777" y="1737861"/>
                  </a:lnTo>
                  <a:lnTo>
                    <a:pt x="687017" y="1729135"/>
                  </a:lnTo>
                  <a:lnTo>
                    <a:pt x="642134" y="1718065"/>
                  </a:lnTo>
                  <a:lnTo>
                    <a:pt x="598193" y="1704718"/>
                  </a:lnTo>
                  <a:lnTo>
                    <a:pt x="555263" y="1689160"/>
                  </a:lnTo>
                  <a:lnTo>
                    <a:pt x="513410" y="1671459"/>
                  </a:lnTo>
                  <a:lnTo>
                    <a:pt x="472699" y="1651680"/>
                  </a:lnTo>
                  <a:lnTo>
                    <a:pt x="433199" y="1629892"/>
                  </a:lnTo>
                  <a:lnTo>
                    <a:pt x="394975" y="1606159"/>
                  </a:lnTo>
                  <a:lnTo>
                    <a:pt x="358094" y="1580550"/>
                  </a:lnTo>
                  <a:lnTo>
                    <a:pt x="322624" y="1553130"/>
                  </a:lnTo>
                  <a:lnTo>
                    <a:pt x="288630" y="1523966"/>
                  </a:lnTo>
                  <a:lnTo>
                    <a:pt x="256180" y="1493126"/>
                  </a:lnTo>
                  <a:lnTo>
                    <a:pt x="225340" y="1460676"/>
                  </a:lnTo>
                  <a:lnTo>
                    <a:pt x="196177" y="1426682"/>
                  </a:lnTo>
                  <a:lnTo>
                    <a:pt x="168758" y="1391211"/>
                  </a:lnTo>
                  <a:lnTo>
                    <a:pt x="143148" y="1354330"/>
                  </a:lnTo>
                  <a:lnTo>
                    <a:pt x="119416" y="1316106"/>
                  </a:lnTo>
                  <a:lnTo>
                    <a:pt x="97627" y="1276605"/>
                  </a:lnTo>
                  <a:lnTo>
                    <a:pt x="77849" y="1235894"/>
                  </a:lnTo>
                  <a:lnTo>
                    <a:pt x="60148" y="1194039"/>
                  </a:lnTo>
                  <a:lnTo>
                    <a:pt x="44590" y="1151108"/>
                  </a:lnTo>
                  <a:lnTo>
                    <a:pt x="31243" y="1107167"/>
                  </a:lnTo>
                  <a:lnTo>
                    <a:pt x="20173" y="1062283"/>
                  </a:lnTo>
                  <a:lnTo>
                    <a:pt x="11447" y="1016522"/>
                  </a:lnTo>
                  <a:lnTo>
                    <a:pt x="5132" y="969952"/>
                  </a:lnTo>
                  <a:lnTo>
                    <a:pt x="1294" y="922638"/>
                  </a:lnTo>
                  <a:lnTo>
                    <a:pt x="0" y="874648"/>
                  </a:lnTo>
                  <a:close/>
                </a:path>
              </a:pathLst>
            </a:custGeom>
            <a:ln w="9524">
              <a:solidFill>
                <a:srgbClr val="595959"/>
              </a:solidFill>
            </a:ln>
          </p:spPr>
          <p:txBody>
            <a:bodyPr wrap="square" lIns="0" tIns="0" rIns="0" bIns="0" rtlCol="0"/>
            <a:lstStyle/>
            <a:p>
              <a:endParaRPr/>
            </a:p>
          </p:txBody>
        </p:sp>
      </p:grpSp>
      <p:sp>
        <p:nvSpPr>
          <p:cNvPr id="15" name="object 11"/>
          <p:cNvSpPr txBox="1"/>
          <p:nvPr/>
        </p:nvSpPr>
        <p:spPr>
          <a:xfrm>
            <a:off x="3849496" y="2147717"/>
            <a:ext cx="1042035"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Accountability</a:t>
            </a:r>
            <a:endParaRPr sz="1300">
              <a:latin typeface="Arial"/>
              <a:cs typeface="Arial"/>
            </a:endParaRPr>
          </a:p>
        </p:txBody>
      </p:sp>
      <p:grpSp>
        <p:nvGrpSpPr>
          <p:cNvPr id="16" name="object 12"/>
          <p:cNvGrpSpPr/>
          <p:nvPr/>
        </p:nvGrpSpPr>
        <p:grpSpPr>
          <a:xfrm>
            <a:off x="2857956" y="2117695"/>
            <a:ext cx="1758950" cy="1758950"/>
            <a:chOff x="2857956" y="2117695"/>
            <a:chExt cx="1758950" cy="1758950"/>
          </a:xfrm>
        </p:grpSpPr>
        <p:sp>
          <p:nvSpPr>
            <p:cNvPr id="17" name="object 13"/>
            <p:cNvSpPr/>
            <p:nvPr/>
          </p:nvSpPr>
          <p:spPr>
            <a:xfrm>
              <a:off x="2862719" y="2122458"/>
              <a:ext cx="1749425" cy="1749425"/>
            </a:xfrm>
            <a:custGeom>
              <a:avLst/>
              <a:gdLst/>
              <a:ahLst/>
              <a:cxnLst/>
              <a:rect l="l" t="t" r="r" b="b"/>
              <a:pathLst>
                <a:path w="1749425" h="1749425">
                  <a:moveTo>
                    <a:pt x="874648" y="1749284"/>
                  </a:moveTo>
                  <a:lnTo>
                    <a:pt x="826659" y="1747989"/>
                  </a:lnTo>
                  <a:lnTo>
                    <a:pt x="779346" y="1744151"/>
                  </a:lnTo>
                  <a:lnTo>
                    <a:pt x="732777" y="1737836"/>
                  </a:lnTo>
                  <a:lnTo>
                    <a:pt x="687017" y="1729111"/>
                  </a:lnTo>
                  <a:lnTo>
                    <a:pt x="642134" y="1718042"/>
                  </a:lnTo>
                  <a:lnTo>
                    <a:pt x="598194" y="1704695"/>
                  </a:lnTo>
                  <a:lnTo>
                    <a:pt x="555263" y="1689138"/>
                  </a:lnTo>
                  <a:lnTo>
                    <a:pt x="513410" y="1671438"/>
                  </a:lnTo>
                  <a:lnTo>
                    <a:pt x="472699" y="1651660"/>
                  </a:lnTo>
                  <a:lnTo>
                    <a:pt x="433199" y="1629873"/>
                  </a:lnTo>
                  <a:lnTo>
                    <a:pt x="394975" y="1606141"/>
                  </a:lnTo>
                  <a:lnTo>
                    <a:pt x="358094" y="1580533"/>
                  </a:lnTo>
                  <a:lnTo>
                    <a:pt x="322624" y="1553114"/>
                  </a:lnTo>
                  <a:lnTo>
                    <a:pt x="288630" y="1523951"/>
                  </a:lnTo>
                  <a:lnTo>
                    <a:pt x="256180" y="1493112"/>
                  </a:lnTo>
                  <a:lnTo>
                    <a:pt x="225340" y="1460663"/>
                  </a:lnTo>
                  <a:lnTo>
                    <a:pt x="196177" y="1426669"/>
                  </a:lnTo>
                  <a:lnTo>
                    <a:pt x="168758" y="1391199"/>
                  </a:lnTo>
                  <a:lnTo>
                    <a:pt x="143148" y="1354319"/>
                  </a:lnTo>
                  <a:lnTo>
                    <a:pt x="119416" y="1316095"/>
                  </a:lnTo>
                  <a:lnTo>
                    <a:pt x="97627" y="1276595"/>
                  </a:lnTo>
                  <a:lnTo>
                    <a:pt x="77849" y="1235884"/>
                  </a:lnTo>
                  <a:lnTo>
                    <a:pt x="60148" y="1194030"/>
                  </a:lnTo>
                  <a:lnTo>
                    <a:pt x="44590" y="1151099"/>
                  </a:lnTo>
                  <a:lnTo>
                    <a:pt x="31243" y="1107158"/>
                  </a:lnTo>
                  <a:lnTo>
                    <a:pt x="20173" y="1062274"/>
                  </a:lnTo>
                  <a:lnTo>
                    <a:pt x="11447" y="1016512"/>
                  </a:lnTo>
                  <a:lnTo>
                    <a:pt x="5132" y="969941"/>
                  </a:lnTo>
                  <a:lnTo>
                    <a:pt x="1294" y="922627"/>
                  </a:lnTo>
                  <a:lnTo>
                    <a:pt x="0" y="874635"/>
                  </a:lnTo>
                  <a:lnTo>
                    <a:pt x="1294" y="826646"/>
                  </a:lnTo>
                  <a:lnTo>
                    <a:pt x="5132" y="779334"/>
                  </a:lnTo>
                  <a:lnTo>
                    <a:pt x="11447" y="732765"/>
                  </a:lnTo>
                  <a:lnTo>
                    <a:pt x="20173" y="687005"/>
                  </a:lnTo>
                  <a:lnTo>
                    <a:pt x="31243" y="642122"/>
                  </a:lnTo>
                  <a:lnTo>
                    <a:pt x="44590" y="598182"/>
                  </a:lnTo>
                  <a:lnTo>
                    <a:pt x="60148" y="555252"/>
                  </a:lnTo>
                  <a:lnTo>
                    <a:pt x="77849" y="513399"/>
                  </a:lnTo>
                  <a:lnTo>
                    <a:pt x="97627" y="472689"/>
                  </a:lnTo>
                  <a:lnTo>
                    <a:pt x="119416" y="433189"/>
                  </a:lnTo>
                  <a:lnTo>
                    <a:pt x="143148" y="394966"/>
                  </a:lnTo>
                  <a:lnTo>
                    <a:pt x="168758" y="358086"/>
                  </a:lnTo>
                  <a:lnTo>
                    <a:pt x="196177" y="322617"/>
                  </a:lnTo>
                  <a:lnTo>
                    <a:pt x="225340" y="288624"/>
                  </a:lnTo>
                  <a:lnTo>
                    <a:pt x="256180" y="256174"/>
                  </a:lnTo>
                  <a:lnTo>
                    <a:pt x="288630" y="225335"/>
                  </a:lnTo>
                  <a:lnTo>
                    <a:pt x="322624" y="196172"/>
                  </a:lnTo>
                  <a:lnTo>
                    <a:pt x="358094" y="168753"/>
                  </a:lnTo>
                  <a:lnTo>
                    <a:pt x="394975" y="143144"/>
                  </a:lnTo>
                  <a:lnTo>
                    <a:pt x="433199" y="119413"/>
                  </a:lnTo>
                  <a:lnTo>
                    <a:pt x="472699" y="97625"/>
                  </a:lnTo>
                  <a:lnTo>
                    <a:pt x="513410" y="77847"/>
                  </a:lnTo>
                  <a:lnTo>
                    <a:pt x="555263" y="60146"/>
                  </a:lnTo>
                  <a:lnTo>
                    <a:pt x="598194" y="44589"/>
                  </a:lnTo>
                  <a:lnTo>
                    <a:pt x="642134" y="31242"/>
                  </a:lnTo>
                  <a:lnTo>
                    <a:pt x="687017" y="20173"/>
                  </a:lnTo>
                  <a:lnTo>
                    <a:pt x="732777" y="11447"/>
                  </a:lnTo>
                  <a:lnTo>
                    <a:pt x="779346" y="5132"/>
                  </a:lnTo>
                  <a:lnTo>
                    <a:pt x="826659" y="1294"/>
                  </a:lnTo>
                  <a:lnTo>
                    <a:pt x="874648" y="0"/>
                  </a:lnTo>
                  <a:lnTo>
                    <a:pt x="924193" y="1403"/>
                  </a:lnTo>
                  <a:lnTo>
                    <a:pt x="973341" y="5582"/>
                  </a:lnTo>
                  <a:lnTo>
                    <a:pt x="1021984" y="12494"/>
                  </a:lnTo>
                  <a:lnTo>
                    <a:pt x="1070015" y="22094"/>
                  </a:lnTo>
                  <a:lnTo>
                    <a:pt x="1117327" y="34338"/>
                  </a:lnTo>
                  <a:lnTo>
                    <a:pt x="1163813" y="49180"/>
                  </a:lnTo>
                  <a:lnTo>
                    <a:pt x="1209366" y="66578"/>
                  </a:lnTo>
                  <a:lnTo>
                    <a:pt x="1253879" y="86487"/>
                  </a:lnTo>
                  <a:lnTo>
                    <a:pt x="1297245" y="108861"/>
                  </a:lnTo>
                  <a:lnTo>
                    <a:pt x="1339356" y="133658"/>
                  </a:lnTo>
                  <a:lnTo>
                    <a:pt x="1380107" y="160833"/>
                  </a:lnTo>
                  <a:lnTo>
                    <a:pt x="1419389" y="190340"/>
                  </a:lnTo>
                  <a:lnTo>
                    <a:pt x="1457097" y="222137"/>
                  </a:lnTo>
                  <a:lnTo>
                    <a:pt x="1493122" y="256179"/>
                  </a:lnTo>
                  <a:lnTo>
                    <a:pt x="1527162" y="292205"/>
                  </a:lnTo>
                  <a:lnTo>
                    <a:pt x="1558958" y="329914"/>
                  </a:lnTo>
                  <a:lnTo>
                    <a:pt x="1588465" y="369197"/>
                  </a:lnTo>
                  <a:lnTo>
                    <a:pt x="1615639" y="409948"/>
                  </a:lnTo>
                  <a:lnTo>
                    <a:pt x="1640436" y="452060"/>
                  </a:lnTo>
                  <a:lnTo>
                    <a:pt x="1662810" y="495426"/>
                  </a:lnTo>
                  <a:lnTo>
                    <a:pt x="1682718" y="539938"/>
                  </a:lnTo>
                  <a:lnTo>
                    <a:pt x="1700116" y="585490"/>
                  </a:lnTo>
                  <a:lnTo>
                    <a:pt x="1714958" y="631974"/>
                  </a:lnTo>
                  <a:lnTo>
                    <a:pt x="1727202" y="679284"/>
                  </a:lnTo>
                  <a:lnTo>
                    <a:pt x="1736801" y="727312"/>
                  </a:lnTo>
                  <a:lnTo>
                    <a:pt x="1743713" y="775951"/>
                  </a:lnTo>
                  <a:lnTo>
                    <a:pt x="1747893" y="825095"/>
                  </a:lnTo>
                  <a:lnTo>
                    <a:pt x="1749296" y="874635"/>
                  </a:lnTo>
                  <a:lnTo>
                    <a:pt x="1748002" y="922627"/>
                  </a:lnTo>
                  <a:lnTo>
                    <a:pt x="1744164" y="969941"/>
                  </a:lnTo>
                  <a:lnTo>
                    <a:pt x="1737848" y="1016512"/>
                  </a:lnTo>
                  <a:lnTo>
                    <a:pt x="1729122" y="1062274"/>
                  </a:lnTo>
                  <a:lnTo>
                    <a:pt x="1718052" y="1107158"/>
                  </a:lnTo>
                  <a:lnTo>
                    <a:pt x="1704705" y="1151099"/>
                  </a:lnTo>
                  <a:lnTo>
                    <a:pt x="1689148" y="1194030"/>
                  </a:lnTo>
                  <a:lnTo>
                    <a:pt x="1671447" y="1235884"/>
                  </a:lnTo>
                  <a:lnTo>
                    <a:pt x="1651668" y="1276595"/>
                  </a:lnTo>
                  <a:lnTo>
                    <a:pt x="1629880" y="1316095"/>
                  </a:lnTo>
                  <a:lnTo>
                    <a:pt x="1606147" y="1354319"/>
                  </a:lnTo>
                  <a:lnTo>
                    <a:pt x="1580538" y="1391199"/>
                  </a:lnTo>
                  <a:lnTo>
                    <a:pt x="1553118" y="1426669"/>
                  </a:lnTo>
                  <a:lnTo>
                    <a:pt x="1523955" y="1460663"/>
                  </a:lnTo>
                  <a:lnTo>
                    <a:pt x="1493115" y="1493112"/>
                  </a:lnTo>
                  <a:lnTo>
                    <a:pt x="1460665" y="1523951"/>
                  </a:lnTo>
                  <a:lnTo>
                    <a:pt x="1426672" y="1553114"/>
                  </a:lnTo>
                  <a:lnTo>
                    <a:pt x="1391201" y="1580533"/>
                  </a:lnTo>
                  <a:lnTo>
                    <a:pt x="1354321" y="1606141"/>
                  </a:lnTo>
                  <a:lnTo>
                    <a:pt x="1316097" y="1629873"/>
                  </a:lnTo>
                  <a:lnTo>
                    <a:pt x="1276596" y="1651660"/>
                  </a:lnTo>
                  <a:lnTo>
                    <a:pt x="1235886" y="1671438"/>
                  </a:lnTo>
                  <a:lnTo>
                    <a:pt x="1194032" y="1689138"/>
                  </a:lnTo>
                  <a:lnTo>
                    <a:pt x="1151102" y="1704695"/>
                  </a:lnTo>
                  <a:lnTo>
                    <a:pt x="1107162" y="1718042"/>
                  </a:lnTo>
                  <a:lnTo>
                    <a:pt x="1062279" y="1729111"/>
                  </a:lnTo>
                  <a:lnTo>
                    <a:pt x="1016519" y="1737836"/>
                  </a:lnTo>
                  <a:lnTo>
                    <a:pt x="969949" y="1744151"/>
                  </a:lnTo>
                  <a:lnTo>
                    <a:pt x="922637" y="1747989"/>
                  </a:lnTo>
                  <a:lnTo>
                    <a:pt x="874648" y="1749284"/>
                  </a:lnTo>
                  <a:close/>
                </a:path>
              </a:pathLst>
            </a:custGeom>
            <a:solidFill>
              <a:srgbClr val="FDFF00">
                <a:alpha val="34078"/>
              </a:srgbClr>
            </a:solidFill>
          </p:spPr>
          <p:txBody>
            <a:bodyPr wrap="square" lIns="0" tIns="0" rIns="0" bIns="0" rtlCol="0"/>
            <a:lstStyle/>
            <a:p>
              <a:endParaRPr/>
            </a:p>
          </p:txBody>
        </p:sp>
        <p:sp>
          <p:nvSpPr>
            <p:cNvPr id="18" name="object 14"/>
            <p:cNvSpPr/>
            <p:nvPr/>
          </p:nvSpPr>
          <p:spPr>
            <a:xfrm>
              <a:off x="2862719" y="2122458"/>
              <a:ext cx="1749425" cy="1749425"/>
            </a:xfrm>
            <a:custGeom>
              <a:avLst/>
              <a:gdLst/>
              <a:ahLst/>
              <a:cxnLst/>
              <a:rect l="l" t="t" r="r" b="b"/>
              <a:pathLst>
                <a:path w="1749425" h="1749425">
                  <a:moveTo>
                    <a:pt x="0" y="874635"/>
                  </a:moveTo>
                  <a:lnTo>
                    <a:pt x="1294" y="826646"/>
                  </a:lnTo>
                  <a:lnTo>
                    <a:pt x="5132" y="779334"/>
                  </a:lnTo>
                  <a:lnTo>
                    <a:pt x="11447" y="732765"/>
                  </a:lnTo>
                  <a:lnTo>
                    <a:pt x="20173" y="687005"/>
                  </a:lnTo>
                  <a:lnTo>
                    <a:pt x="31243" y="642122"/>
                  </a:lnTo>
                  <a:lnTo>
                    <a:pt x="44590" y="598182"/>
                  </a:lnTo>
                  <a:lnTo>
                    <a:pt x="60148" y="555252"/>
                  </a:lnTo>
                  <a:lnTo>
                    <a:pt x="77849" y="513399"/>
                  </a:lnTo>
                  <a:lnTo>
                    <a:pt x="97627" y="472689"/>
                  </a:lnTo>
                  <a:lnTo>
                    <a:pt x="119416" y="433189"/>
                  </a:lnTo>
                  <a:lnTo>
                    <a:pt x="143148" y="394966"/>
                  </a:lnTo>
                  <a:lnTo>
                    <a:pt x="168758" y="358086"/>
                  </a:lnTo>
                  <a:lnTo>
                    <a:pt x="196177" y="322617"/>
                  </a:lnTo>
                  <a:lnTo>
                    <a:pt x="225340" y="288624"/>
                  </a:lnTo>
                  <a:lnTo>
                    <a:pt x="256180" y="256174"/>
                  </a:lnTo>
                  <a:lnTo>
                    <a:pt x="288630" y="225335"/>
                  </a:lnTo>
                  <a:lnTo>
                    <a:pt x="322624" y="196172"/>
                  </a:lnTo>
                  <a:lnTo>
                    <a:pt x="358094" y="168753"/>
                  </a:lnTo>
                  <a:lnTo>
                    <a:pt x="394975" y="143144"/>
                  </a:lnTo>
                  <a:lnTo>
                    <a:pt x="433199" y="119413"/>
                  </a:lnTo>
                  <a:lnTo>
                    <a:pt x="472699" y="97625"/>
                  </a:lnTo>
                  <a:lnTo>
                    <a:pt x="513410" y="77847"/>
                  </a:lnTo>
                  <a:lnTo>
                    <a:pt x="555263" y="60146"/>
                  </a:lnTo>
                  <a:lnTo>
                    <a:pt x="598193" y="44589"/>
                  </a:lnTo>
                  <a:lnTo>
                    <a:pt x="642134" y="31242"/>
                  </a:lnTo>
                  <a:lnTo>
                    <a:pt x="687017" y="20173"/>
                  </a:lnTo>
                  <a:lnTo>
                    <a:pt x="732777" y="11447"/>
                  </a:lnTo>
                  <a:lnTo>
                    <a:pt x="779346" y="5132"/>
                  </a:lnTo>
                  <a:lnTo>
                    <a:pt x="826659" y="1294"/>
                  </a:lnTo>
                  <a:lnTo>
                    <a:pt x="874648" y="0"/>
                  </a:lnTo>
                  <a:lnTo>
                    <a:pt x="924193" y="1403"/>
                  </a:lnTo>
                  <a:lnTo>
                    <a:pt x="973341" y="5582"/>
                  </a:lnTo>
                  <a:lnTo>
                    <a:pt x="1021984" y="12494"/>
                  </a:lnTo>
                  <a:lnTo>
                    <a:pt x="1070015" y="22094"/>
                  </a:lnTo>
                  <a:lnTo>
                    <a:pt x="1117327" y="34338"/>
                  </a:lnTo>
                  <a:lnTo>
                    <a:pt x="1163813" y="49180"/>
                  </a:lnTo>
                  <a:lnTo>
                    <a:pt x="1209366" y="66578"/>
                  </a:lnTo>
                  <a:lnTo>
                    <a:pt x="1253879" y="86487"/>
                  </a:lnTo>
                  <a:lnTo>
                    <a:pt x="1297245" y="108861"/>
                  </a:lnTo>
                  <a:lnTo>
                    <a:pt x="1339356" y="133658"/>
                  </a:lnTo>
                  <a:lnTo>
                    <a:pt x="1380107" y="160833"/>
                  </a:lnTo>
                  <a:lnTo>
                    <a:pt x="1419389" y="190340"/>
                  </a:lnTo>
                  <a:lnTo>
                    <a:pt x="1457097" y="222137"/>
                  </a:lnTo>
                  <a:lnTo>
                    <a:pt x="1493121" y="256179"/>
                  </a:lnTo>
                  <a:lnTo>
                    <a:pt x="1527162" y="292205"/>
                  </a:lnTo>
                  <a:lnTo>
                    <a:pt x="1558958" y="329914"/>
                  </a:lnTo>
                  <a:lnTo>
                    <a:pt x="1588465" y="369197"/>
                  </a:lnTo>
                  <a:lnTo>
                    <a:pt x="1615639" y="409948"/>
                  </a:lnTo>
                  <a:lnTo>
                    <a:pt x="1640435" y="452060"/>
                  </a:lnTo>
                  <a:lnTo>
                    <a:pt x="1662810" y="495426"/>
                  </a:lnTo>
                  <a:lnTo>
                    <a:pt x="1682718" y="539938"/>
                  </a:lnTo>
                  <a:lnTo>
                    <a:pt x="1700116" y="585490"/>
                  </a:lnTo>
                  <a:lnTo>
                    <a:pt x="1714958" y="631974"/>
                  </a:lnTo>
                  <a:lnTo>
                    <a:pt x="1727202" y="679284"/>
                  </a:lnTo>
                  <a:lnTo>
                    <a:pt x="1736801" y="727312"/>
                  </a:lnTo>
                  <a:lnTo>
                    <a:pt x="1743713" y="775951"/>
                  </a:lnTo>
                  <a:lnTo>
                    <a:pt x="1747893" y="825095"/>
                  </a:lnTo>
                  <a:lnTo>
                    <a:pt x="1749296" y="874635"/>
                  </a:lnTo>
                  <a:lnTo>
                    <a:pt x="1748002" y="922627"/>
                  </a:lnTo>
                  <a:lnTo>
                    <a:pt x="1744164" y="969941"/>
                  </a:lnTo>
                  <a:lnTo>
                    <a:pt x="1737848" y="1016512"/>
                  </a:lnTo>
                  <a:lnTo>
                    <a:pt x="1729122" y="1062274"/>
                  </a:lnTo>
                  <a:lnTo>
                    <a:pt x="1718052" y="1107158"/>
                  </a:lnTo>
                  <a:lnTo>
                    <a:pt x="1704705" y="1151099"/>
                  </a:lnTo>
                  <a:lnTo>
                    <a:pt x="1689148" y="1194030"/>
                  </a:lnTo>
                  <a:lnTo>
                    <a:pt x="1671447" y="1235884"/>
                  </a:lnTo>
                  <a:lnTo>
                    <a:pt x="1651668" y="1276595"/>
                  </a:lnTo>
                  <a:lnTo>
                    <a:pt x="1629880" y="1316095"/>
                  </a:lnTo>
                  <a:lnTo>
                    <a:pt x="1606147" y="1354319"/>
                  </a:lnTo>
                  <a:lnTo>
                    <a:pt x="1580538" y="1391199"/>
                  </a:lnTo>
                  <a:lnTo>
                    <a:pt x="1553118" y="1426669"/>
                  </a:lnTo>
                  <a:lnTo>
                    <a:pt x="1523955" y="1460663"/>
                  </a:lnTo>
                  <a:lnTo>
                    <a:pt x="1493115" y="1493112"/>
                  </a:lnTo>
                  <a:lnTo>
                    <a:pt x="1460665" y="1523951"/>
                  </a:lnTo>
                  <a:lnTo>
                    <a:pt x="1426671" y="1553114"/>
                  </a:lnTo>
                  <a:lnTo>
                    <a:pt x="1391201" y="1580533"/>
                  </a:lnTo>
                  <a:lnTo>
                    <a:pt x="1354321" y="1606141"/>
                  </a:lnTo>
                  <a:lnTo>
                    <a:pt x="1316097" y="1629873"/>
                  </a:lnTo>
                  <a:lnTo>
                    <a:pt x="1276596" y="1651660"/>
                  </a:lnTo>
                  <a:lnTo>
                    <a:pt x="1235886" y="1671438"/>
                  </a:lnTo>
                  <a:lnTo>
                    <a:pt x="1194032" y="1689138"/>
                  </a:lnTo>
                  <a:lnTo>
                    <a:pt x="1151102" y="1704695"/>
                  </a:lnTo>
                  <a:lnTo>
                    <a:pt x="1107162" y="1718042"/>
                  </a:lnTo>
                  <a:lnTo>
                    <a:pt x="1062279" y="1729111"/>
                  </a:lnTo>
                  <a:lnTo>
                    <a:pt x="1016519" y="1737836"/>
                  </a:lnTo>
                  <a:lnTo>
                    <a:pt x="969949" y="1744151"/>
                  </a:lnTo>
                  <a:lnTo>
                    <a:pt x="922637" y="1747989"/>
                  </a:lnTo>
                  <a:lnTo>
                    <a:pt x="874648" y="1749283"/>
                  </a:lnTo>
                  <a:lnTo>
                    <a:pt x="826659" y="1747989"/>
                  </a:lnTo>
                  <a:lnTo>
                    <a:pt x="779346" y="1744151"/>
                  </a:lnTo>
                  <a:lnTo>
                    <a:pt x="732777" y="1737836"/>
                  </a:lnTo>
                  <a:lnTo>
                    <a:pt x="687017" y="1729111"/>
                  </a:lnTo>
                  <a:lnTo>
                    <a:pt x="642134" y="1718042"/>
                  </a:lnTo>
                  <a:lnTo>
                    <a:pt x="598193" y="1704695"/>
                  </a:lnTo>
                  <a:lnTo>
                    <a:pt x="555263" y="1689138"/>
                  </a:lnTo>
                  <a:lnTo>
                    <a:pt x="513410" y="1671438"/>
                  </a:lnTo>
                  <a:lnTo>
                    <a:pt x="472699" y="1651660"/>
                  </a:lnTo>
                  <a:lnTo>
                    <a:pt x="433199" y="1629873"/>
                  </a:lnTo>
                  <a:lnTo>
                    <a:pt x="394975" y="1606141"/>
                  </a:lnTo>
                  <a:lnTo>
                    <a:pt x="358094" y="1580533"/>
                  </a:lnTo>
                  <a:lnTo>
                    <a:pt x="322624" y="1553114"/>
                  </a:lnTo>
                  <a:lnTo>
                    <a:pt x="288630" y="1523951"/>
                  </a:lnTo>
                  <a:lnTo>
                    <a:pt x="256180" y="1493112"/>
                  </a:lnTo>
                  <a:lnTo>
                    <a:pt x="225340" y="1460663"/>
                  </a:lnTo>
                  <a:lnTo>
                    <a:pt x="196177" y="1426669"/>
                  </a:lnTo>
                  <a:lnTo>
                    <a:pt x="168758" y="1391199"/>
                  </a:lnTo>
                  <a:lnTo>
                    <a:pt x="143148" y="1354319"/>
                  </a:lnTo>
                  <a:lnTo>
                    <a:pt x="119416" y="1316095"/>
                  </a:lnTo>
                  <a:lnTo>
                    <a:pt x="97627" y="1276595"/>
                  </a:lnTo>
                  <a:lnTo>
                    <a:pt x="77849" y="1235884"/>
                  </a:lnTo>
                  <a:lnTo>
                    <a:pt x="60148" y="1194030"/>
                  </a:lnTo>
                  <a:lnTo>
                    <a:pt x="44590" y="1151099"/>
                  </a:lnTo>
                  <a:lnTo>
                    <a:pt x="31243" y="1107158"/>
                  </a:lnTo>
                  <a:lnTo>
                    <a:pt x="20173" y="1062274"/>
                  </a:lnTo>
                  <a:lnTo>
                    <a:pt x="11447" y="1016512"/>
                  </a:lnTo>
                  <a:lnTo>
                    <a:pt x="5132" y="969941"/>
                  </a:lnTo>
                  <a:lnTo>
                    <a:pt x="1294" y="922627"/>
                  </a:lnTo>
                  <a:lnTo>
                    <a:pt x="0" y="874635"/>
                  </a:lnTo>
                  <a:close/>
                </a:path>
              </a:pathLst>
            </a:custGeom>
            <a:ln w="9524">
              <a:solidFill>
                <a:srgbClr val="595959"/>
              </a:solidFill>
            </a:ln>
          </p:spPr>
          <p:txBody>
            <a:bodyPr wrap="square" lIns="0" tIns="0" rIns="0" bIns="0" rtlCol="0"/>
            <a:lstStyle/>
            <a:p>
              <a:endParaRPr/>
            </a:p>
          </p:txBody>
        </p:sp>
      </p:grpSp>
      <p:sp>
        <p:nvSpPr>
          <p:cNvPr id="19" name="object 15"/>
          <p:cNvSpPr txBox="1"/>
          <p:nvPr/>
        </p:nvSpPr>
        <p:spPr>
          <a:xfrm>
            <a:off x="3223191" y="2877788"/>
            <a:ext cx="1028700" cy="223520"/>
          </a:xfrm>
          <a:prstGeom prst="rect">
            <a:avLst/>
          </a:prstGeom>
        </p:spPr>
        <p:txBody>
          <a:bodyPr vert="horz" wrap="square" lIns="0" tIns="12700" rIns="0" bIns="0" rtlCol="0">
            <a:spAutoFit/>
          </a:bodyPr>
          <a:lstStyle/>
          <a:p>
            <a:pPr marL="12700">
              <a:lnSpc>
                <a:spcPct val="100000"/>
              </a:lnSpc>
              <a:spcBef>
                <a:spcPts val="100"/>
              </a:spcBef>
            </a:pPr>
            <a:r>
              <a:rPr sz="1300" spc="-50" dirty="0">
                <a:latin typeface="Arial"/>
                <a:cs typeface="Arial"/>
              </a:rPr>
              <a:t>T</a:t>
            </a:r>
            <a:r>
              <a:rPr sz="1300" dirty="0">
                <a:latin typeface="Arial"/>
                <a:cs typeface="Arial"/>
              </a:rPr>
              <a:t>ransparency</a:t>
            </a:r>
            <a:endParaRPr sz="1300">
              <a:latin typeface="Arial"/>
              <a:cs typeface="Arial"/>
            </a:endParaRPr>
          </a:p>
        </p:txBody>
      </p:sp>
      <p:sp>
        <p:nvSpPr>
          <p:cNvPr id="20" name="object 16"/>
          <p:cNvSpPr txBox="1"/>
          <p:nvPr/>
        </p:nvSpPr>
        <p:spPr>
          <a:xfrm>
            <a:off x="2196870" y="3971266"/>
            <a:ext cx="1428750" cy="369570"/>
          </a:xfrm>
          <a:prstGeom prst="rect">
            <a:avLst/>
          </a:prstGeom>
          <a:solidFill>
            <a:srgbClr val="1FFF00">
              <a:alpha val="29609"/>
            </a:srgbClr>
          </a:solidFill>
          <a:ln w="9524">
            <a:solidFill>
              <a:srgbClr val="595959"/>
            </a:solidFill>
          </a:ln>
        </p:spPr>
        <p:txBody>
          <a:bodyPr vert="horz" wrap="square" lIns="0" tIns="77470" rIns="0" bIns="0" rtlCol="0">
            <a:spAutoFit/>
          </a:bodyPr>
          <a:lstStyle/>
          <a:p>
            <a:pPr marL="443230">
              <a:lnSpc>
                <a:spcPct val="100000"/>
              </a:lnSpc>
              <a:spcBef>
                <a:spcPts val="610"/>
              </a:spcBef>
            </a:pPr>
            <a:r>
              <a:rPr sz="1300" spc="-5" dirty="0">
                <a:latin typeface="Arial"/>
                <a:cs typeface="Arial"/>
              </a:rPr>
              <a:t>Privacy</a:t>
            </a:r>
            <a:endParaRPr sz="1300">
              <a:latin typeface="Arial"/>
              <a:cs typeface="Arial"/>
            </a:endParaRPr>
          </a:p>
        </p:txBody>
      </p:sp>
      <p:sp>
        <p:nvSpPr>
          <p:cNvPr id="21" name="object 17"/>
          <p:cNvSpPr txBox="1"/>
          <p:nvPr/>
        </p:nvSpPr>
        <p:spPr>
          <a:xfrm>
            <a:off x="3823517" y="3971266"/>
            <a:ext cx="1428750" cy="369570"/>
          </a:xfrm>
          <a:prstGeom prst="rect">
            <a:avLst/>
          </a:prstGeom>
          <a:solidFill>
            <a:srgbClr val="C100FF">
              <a:alpha val="24578"/>
            </a:srgbClr>
          </a:solidFill>
          <a:ln w="9524">
            <a:solidFill>
              <a:srgbClr val="595959"/>
            </a:solidFill>
          </a:ln>
        </p:spPr>
        <p:txBody>
          <a:bodyPr vert="horz" wrap="square" lIns="0" tIns="77470" rIns="0" bIns="0" rtlCol="0">
            <a:spAutoFit/>
          </a:bodyPr>
          <a:lstStyle/>
          <a:p>
            <a:pPr marL="278130">
              <a:lnSpc>
                <a:spcPct val="100000"/>
              </a:lnSpc>
              <a:spcBef>
                <a:spcPts val="610"/>
              </a:spcBef>
            </a:pPr>
            <a:r>
              <a:rPr sz="1300" spc="-5" dirty="0">
                <a:latin typeface="Arial"/>
                <a:cs typeface="Arial"/>
              </a:rPr>
              <a:t>Robustness</a:t>
            </a:r>
            <a:endParaRPr sz="1300">
              <a:latin typeface="Arial"/>
              <a:cs typeface="Arial"/>
            </a:endParaRPr>
          </a:p>
        </p:txBody>
      </p:sp>
      <p:sp>
        <p:nvSpPr>
          <p:cNvPr id="22" name="object 18"/>
          <p:cNvSpPr txBox="1"/>
          <p:nvPr/>
        </p:nvSpPr>
        <p:spPr>
          <a:xfrm>
            <a:off x="7292210" y="1532854"/>
            <a:ext cx="1188720" cy="657860"/>
          </a:xfrm>
          <a:prstGeom prst="rect">
            <a:avLst/>
          </a:prstGeom>
        </p:spPr>
        <p:txBody>
          <a:bodyPr vert="horz" wrap="square" lIns="0" tIns="22860" rIns="0" bIns="0" rtlCol="0">
            <a:spAutoFit/>
          </a:bodyPr>
          <a:lstStyle/>
          <a:p>
            <a:pPr marL="12700" marR="5080" indent="1270" algn="ctr">
              <a:lnSpc>
                <a:spcPts val="1650"/>
              </a:lnSpc>
              <a:spcBef>
                <a:spcPts val="180"/>
              </a:spcBef>
            </a:pPr>
            <a:r>
              <a:rPr sz="1400" spc="-5" dirty="0">
                <a:latin typeface="Arial"/>
                <a:cs typeface="Arial"/>
              </a:rPr>
              <a:t>Psychology  Social</a:t>
            </a:r>
            <a:r>
              <a:rPr sz="1400" spc="-95" dirty="0">
                <a:latin typeface="Arial"/>
                <a:cs typeface="Arial"/>
              </a:rPr>
              <a:t> </a:t>
            </a:r>
            <a:r>
              <a:rPr sz="1400" spc="-5" dirty="0">
                <a:latin typeface="Arial"/>
                <a:cs typeface="Arial"/>
              </a:rPr>
              <a:t>Science  Public</a:t>
            </a:r>
            <a:r>
              <a:rPr sz="1400" spc="-45" dirty="0">
                <a:latin typeface="Arial"/>
                <a:cs typeface="Arial"/>
              </a:rPr>
              <a:t> </a:t>
            </a:r>
            <a:r>
              <a:rPr sz="1400" spc="-5" dirty="0">
                <a:latin typeface="Arial"/>
                <a:cs typeface="Arial"/>
              </a:rPr>
              <a:t>Policy</a:t>
            </a:r>
            <a:endParaRPr sz="1400" dirty="0">
              <a:latin typeface="Arial"/>
              <a:cs typeface="Arial"/>
            </a:endParaRPr>
          </a:p>
        </p:txBody>
      </p:sp>
      <p:sp>
        <p:nvSpPr>
          <p:cNvPr id="23" name="object 18"/>
          <p:cNvSpPr txBox="1"/>
          <p:nvPr/>
        </p:nvSpPr>
        <p:spPr>
          <a:xfrm>
            <a:off x="7315200" y="2571750"/>
            <a:ext cx="1188720" cy="484748"/>
          </a:xfrm>
          <a:prstGeom prst="rect">
            <a:avLst/>
          </a:prstGeom>
        </p:spPr>
        <p:txBody>
          <a:bodyPr vert="horz" wrap="square" lIns="0" tIns="22860" rIns="0" bIns="0" rtlCol="0">
            <a:spAutoFit/>
          </a:bodyPr>
          <a:lstStyle/>
          <a:p>
            <a:pPr marL="12700" marR="5080" indent="1270" algn="ctr">
              <a:lnSpc>
                <a:spcPts val="1650"/>
              </a:lnSpc>
              <a:spcBef>
                <a:spcPts val="180"/>
              </a:spcBef>
            </a:pPr>
            <a:r>
              <a:rPr lang="en-IN" sz="1400" spc="-5" dirty="0">
                <a:latin typeface="Arial"/>
                <a:cs typeface="Arial"/>
              </a:rPr>
              <a:t>Statistics</a:t>
            </a:r>
          </a:p>
          <a:p>
            <a:pPr marL="12700" marR="5080" indent="1270" algn="ctr">
              <a:lnSpc>
                <a:spcPts val="1650"/>
              </a:lnSpc>
              <a:spcBef>
                <a:spcPts val="180"/>
              </a:spcBef>
            </a:pPr>
            <a:r>
              <a:rPr lang="en-IN" sz="1400" spc="-5" dirty="0">
                <a:latin typeface="Arial"/>
                <a:cs typeface="Arial"/>
              </a:rPr>
              <a:t>Theory</a:t>
            </a:r>
            <a:endParaRPr sz="1400" dirty="0">
              <a:latin typeface="Arial"/>
              <a:cs typeface="Arial"/>
            </a:endParaRPr>
          </a:p>
        </p:txBody>
      </p:sp>
      <p:sp>
        <p:nvSpPr>
          <p:cNvPr id="24" name="object 18"/>
          <p:cNvSpPr txBox="1"/>
          <p:nvPr/>
        </p:nvSpPr>
        <p:spPr>
          <a:xfrm>
            <a:off x="7315200" y="3818890"/>
            <a:ext cx="1188720" cy="459100"/>
          </a:xfrm>
          <a:prstGeom prst="rect">
            <a:avLst/>
          </a:prstGeom>
        </p:spPr>
        <p:txBody>
          <a:bodyPr vert="horz" wrap="square" lIns="0" tIns="22860" rIns="0" bIns="0" rtlCol="0">
            <a:spAutoFit/>
          </a:bodyPr>
          <a:lstStyle/>
          <a:p>
            <a:pPr marL="12700" marR="5080" indent="1270" algn="ctr">
              <a:lnSpc>
                <a:spcPts val="1650"/>
              </a:lnSpc>
              <a:spcBef>
                <a:spcPts val="180"/>
              </a:spcBef>
            </a:pPr>
            <a:r>
              <a:rPr lang="en-IN" sz="1400" spc="-5" dirty="0">
                <a:latin typeface="Arial"/>
                <a:cs typeface="Arial"/>
              </a:rPr>
              <a:t>Machine Learning</a:t>
            </a:r>
            <a:endParaRPr sz="1400" dirty="0">
              <a:latin typeface="Arial"/>
              <a:cs typeface="Arial"/>
            </a:endParaRPr>
          </a:p>
        </p:txBody>
      </p:sp>
    </p:spTree>
    <p:extLst>
      <p:ext uri="{BB962C8B-B14F-4D97-AF65-F5344CB8AC3E}">
        <p14:creationId xmlns:p14="http://schemas.microsoft.com/office/powerpoint/2010/main" val="227947924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9e43d9dd19ac2cd12f6a4dc69aa28cd">
  <xsd:schema xmlns:xsd="http://www.w3.org/2001/XMLSchema" xmlns:xs="http://www.w3.org/2001/XMLSchema" xmlns:p="http://schemas.microsoft.com/office/2006/metadata/properties" xmlns:ns2="8a1544a5-6ec8-4bbc-8101-c341ae766efb" targetNamespace="http://schemas.microsoft.com/office/2006/metadata/properties" ma:root="true" ma:fieldsID="9cf0fd640d37903273b9b3cb7bd16033"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192273-4DF4-4662-9E04-665B0A957EF3}"/>
</file>

<file path=customXml/itemProps2.xml><?xml version="1.0" encoding="utf-8"?>
<ds:datastoreItem xmlns:ds="http://schemas.openxmlformats.org/officeDocument/2006/customXml" ds:itemID="{6FC623FB-6FA1-40A1-93C5-48BE16096856}"/>
</file>

<file path=customXml/itemProps3.xml><?xml version="1.0" encoding="utf-8"?>
<ds:datastoreItem xmlns:ds="http://schemas.openxmlformats.org/officeDocument/2006/customXml" ds:itemID="{56D5FE28-FD5B-4BAA-BA4D-75DDFCFB1722}"/>
</file>

<file path=docProps/app.xml><?xml version="1.0" encoding="utf-8"?>
<Properties xmlns="http://schemas.openxmlformats.org/officeDocument/2006/extended-properties" xmlns:vt="http://schemas.openxmlformats.org/officeDocument/2006/docPropsVTypes">
  <Template/>
  <TotalTime>12581</TotalTime>
  <Words>1400</Words>
  <Application>Microsoft Macintosh PowerPoint</Application>
  <PresentationFormat>On-screen Show (16:9)</PresentationFormat>
  <Paragraphs>293</Paragraphs>
  <Slides>48</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Arial</vt:lpstr>
      <vt:lpstr>Calibri</vt:lpstr>
      <vt:lpstr>Calibri Light</vt:lpstr>
      <vt:lpstr>Helvetica</vt:lpstr>
      <vt:lpstr>Helvetica Light</vt:lpstr>
      <vt:lpstr>Times New Roman</vt:lpstr>
      <vt:lpstr>1_Office Theme</vt:lpstr>
      <vt:lpstr>2_Office Theme</vt:lpstr>
      <vt:lpstr>FAccT Machine Learning</vt:lpstr>
      <vt:lpstr>PowerPoint Presentation</vt:lpstr>
      <vt:lpstr>In This Session</vt:lpstr>
      <vt:lpstr>Fairness in Machine Learning</vt:lpstr>
      <vt:lpstr>Accountability</vt:lpstr>
      <vt:lpstr>Transparency</vt:lpstr>
      <vt:lpstr>Privacy Issues</vt:lpstr>
      <vt:lpstr>Security Issues</vt:lpstr>
      <vt:lpstr>FAccT Overview</vt:lpstr>
      <vt:lpstr>Thank You!</vt:lpstr>
      <vt:lpstr>Fairness and Bias</vt:lpstr>
      <vt:lpstr>PowerPoint Presentation</vt:lpstr>
      <vt:lpstr>In This Session</vt:lpstr>
      <vt:lpstr>Fairness</vt:lpstr>
      <vt:lpstr>Model Sensitivity to Data</vt:lpstr>
      <vt:lpstr>Simpson’s Paradox</vt:lpstr>
      <vt:lpstr>Real World Example</vt:lpstr>
      <vt:lpstr>Real World Example</vt:lpstr>
      <vt:lpstr>Real World Example</vt:lpstr>
      <vt:lpstr>Algorithmic Bias</vt:lpstr>
      <vt:lpstr>Bias in Historical Data </vt:lpstr>
      <vt:lpstr>Biases in Word Embedding (Gard et al, 2018 )</vt:lpstr>
      <vt:lpstr>Fairness Through Unawareness</vt:lpstr>
      <vt:lpstr>Indirect Evidence</vt:lpstr>
      <vt:lpstr>Interpretability and Accountability</vt:lpstr>
      <vt:lpstr>PowerPoint Presentation</vt:lpstr>
      <vt:lpstr>In This Segment</vt:lpstr>
      <vt:lpstr>Reasons for ML Interpretability</vt:lpstr>
      <vt:lpstr>Machine Learning Interpretability</vt:lpstr>
      <vt:lpstr>Intrinsically interpretable models</vt:lpstr>
      <vt:lpstr>Linear Regression</vt:lpstr>
      <vt:lpstr>Decision Trees</vt:lpstr>
      <vt:lpstr>K-Nearest Neighbors</vt:lpstr>
      <vt:lpstr>Sparsity</vt:lpstr>
      <vt:lpstr>Sparsity for Interpretable Linear Regression</vt:lpstr>
      <vt:lpstr>Intrinsic and Post Hoc Interpretability</vt:lpstr>
      <vt:lpstr>Post Hoc Interpretability</vt:lpstr>
      <vt:lpstr>Model Specific and Model Agnostic Methods</vt:lpstr>
      <vt:lpstr>Global and Local Interpretability</vt:lpstr>
      <vt:lpstr>Global Interpretability</vt:lpstr>
      <vt:lpstr>Local Interpretability</vt:lpstr>
      <vt:lpstr>Local Interpretable Model-Agnostic Explanations (LIME)</vt:lpstr>
      <vt:lpstr>Local Interpretable Model-Agnostic Explanations (LIME)</vt:lpstr>
      <vt:lpstr>Shapley Additive Explanations (SHAP)</vt:lpstr>
      <vt:lpstr>The Big Picture</vt:lpstr>
      <vt:lpstr>Interpretability and Performance Trade-offs</vt:lpstr>
      <vt:lpstr>Interpretability and Performance Trade-offs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Biases and Fairness</dc:title>
  <dc:creator>bits</dc:creator>
  <cp:lastModifiedBy>saravanan c</cp:lastModifiedBy>
  <cp:revision>51</cp:revision>
  <dcterms:created xsi:type="dcterms:W3CDTF">2021-03-10T15:42:36Z</dcterms:created>
  <dcterms:modified xsi:type="dcterms:W3CDTF">2023-11-18T09:10:51Z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2021-03-10T00:00:00Z</vt:filetime>
  </property>
  <property fmtid="{D5CDD505-2E9C-101B-9397-08002B2CF9AE}" pid="4" name="ContentTypeId">
    <vt:lpwstr>0x010100D93BB9DCE8645E4D85AE066637E9DA4B</vt:lpwstr>
  </property>
</Properties>
</file>